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7" r:id="rId3"/>
  </p:sldMasterIdLst>
  <p:notesMasterIdLst>
    <p:notesMasterId r:id="rId12"/>
  </p:notesMasterIdLst>
  <p:sldIdLst>
    <p:sldId id="10217" r:id="rId4"/>
    <p:sldId id="10234" r:id="rId5"/>
    <p:sldId id="10233" r:id="rId6"/>
    <p:sldId id="10224" r:id="rId7"/>
    <p:sldId id="10225" r:id="rId8"/>
    <p:sldId id="10229" r:id="rId9"/>
    <p:sldId id="10230" r:id="rId10"/>
    <p:sldId id="10231" r:id="rId11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nm" initials="MS" lastIdx="10" clrIdx="0">
    <p:extLst>
      <p:ext uri="{19B8F6BF-5375-455C-9EA6-DF929625EA0E}">
        <p15:presenceInfo xmlns="" xmlns:p15="http://schemas.microsoft.com/office/powerpoint/2012/main" userId="Schonm" providerId="None"/>
      </p:ext>
    </p:extLst>
  </p:cmAuthor>
  <p:cmAuthor id="2" name="Rob Botha" initials="RB" lastIdx="3" clrIdx="1">
    <p:extLst>
      <p:ext uri="{19B8F6BF-5375-455C-9EA6-DF929625EA0E}">
        <p15:presenceInfo xmlns="" xmlns:p15="http://schemas.microsoft.com/office/powerpoint/2012/main" userId="fb244c3b99babfeb" providerId="Windows Live"/>
      </p:ext>
    </p:extLst>
  </p:cmAuthor>
  <p:cmAuthor id="3" name="user" initials="u" lastIdx="1" clrIdx="2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EC26A"/>
    <a:srgbClr val="EB3426"/>
    <a:srgbClr val="C58B0F"/>
    <a:srgbClr val="005D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4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0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pPr/>
              <a:t>2021/01/27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=""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A58A9-DA54-47A5-A2D1-646DD3F409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33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58A9-DA54-47A5-A2D1-646DD3F409B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684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7139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6317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851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101" name="think-cell Slide" r:id="rId5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77988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269" y="6007835"/>
            <a:ext cx="23327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5" y="6007835"/>
            <a:ext cx="1666240" cy="57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6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41949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454F-ACE5-46BC-B1C7-0E3A57D72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432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064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230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00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15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4.png"/><Relationship Id="rId5" Type="http://schemas.openxmlformats.org/officeDocument/2006/relationships/theme" Target="../theme/theme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79" name="think-cell Slide" r:id="rId8" imgW="360" imgH="36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1" r:id="rId3"/>
    <p:sldLayoutId id="214748369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25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5DABBD-7FA7-2446-9146-4E1655A10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5555"/>
          <a:stretch/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4875" y="1665838"/>
            <a:ext cx="10989221" cy="2555448"/>
          </a:xfrm>
        </p:spPr>
        <p:txBody>
          <a:bodyPr/>
          <a:lstStyle/>
          <a:p>
            <a:pPr algn="ctr"/>
            <a:endParaRPr lang="en-ZA" sz="2800" dirty="0">
              <a:latin typeface="+mn-lt"/>
            </a:endParaRPr>
          </a:p>
          <a:p>
            <a:pPr algn="ctr"/>
            <a:r>
              <a:rPr lang="en-US" sz="2800" b="1" dirty="0" smtClean="0"/>
              <a:t>FUNDING, COST RECOVERY AND SERVICE PLATFORM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PHASE </a:t>
            </a:r>
            <a:r>
              <a:rPr lang="en-US" sz="2800" b="1" dirty="0" smtClean="0"/>
              <a:t>1 VACCINATION ROLLOUT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HEALTH </a:t>
            </a:r>
            <a:r>
              <a:rPr lang="en-US" sz="2800" b="1" dirty="0" smtClean="0"/>
              <a:t>CARE WORKERS</a:t>
            </a:r>
            <a:endParaRPr lang="en-US" sz="2800" b="1" dirty="0" smtClean="0"/>
          </a:p>
          <a:p>
            <a:pPr algn="ctr"/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JANUARY 2021 </a:t>
            </a:r>
            <a:endParaRPr lang="en-ZA" sz="2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3F99D7C-F94F-A24B-9E1C-6D5E8830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3454F-ACE5-46BC-B1C7-0E3A57D72DC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BA74A39-FBE3-4F47-8D61-C99B3A3E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1861BC4-1B96-9840-9AB7-169BA037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16632"/>
            <a:ext cx="1152167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83BB9E-1A18-A548-B9F3-564341899F73}"/>
              </a:ext>
            </a:extLst>
          </p:cNvPr>
          <p:cNvSpPr/>
          <p:nvPr/>
        </p:nvSpPr>
        <p:spPr>
          <a:xfrm>
            <a:off x="226337" y="1001898"/>
            <a:ext cx="117525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To achieve </a:t>
            </a:r>
            <a:r>
              <a:rPr lang="en-ZA" sz="1600" b="1" dirty="0" smtClean="0"/>
              <a:t>herd immunity </a:t>
            </a:r>
            <a:r>
              <a:rPr lang="en-ZA" sz="1600" dirty="0" smtClean="0"/>
              <a:t>against SARS-CoV-2 (Covid-19) requires that 65% of the adult population needs be vaccinated</a:t>
            </a:r>
            <a:r>
              <a:rPr lang="en-ZA" sz="1600" dirty="0" smtClean="0"/>
              <a:t>.</a:t>
            </a:r>
            <a:endParaRPr lang="en-ZA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The total of lives to be vaccinated to achieve herd immunity is 40 million people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1600" dirty="0" smtClean="0"/>
              <a:t>Of the population that should be vaccinated, 7.1 million are insured and 32.9 million uninsured. </a:t>
            </a:r>
            <a:endParaRPr lang="en-ZA" sz="16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ZA" sz="1600" dirty="0" smtClean="0"/>
              <a:t>Health Care Workers constitute  </a:t>
            </a:r>
            <a:r>
              <a:rPr lang="en-ZA" sz="1600" b="1" u="sng" dirty="0" smtClean="0"/>
              <a:t>1.250 million of which about 350 000 are insured (170 000 belong to GEMS</a:t>
            </a:r>
            <a:r>
              <a:rPr lang="en-ZA" sz="1600" dirty="0" smtClean="0"/>
              <a:t>)</a:t>
            </a:r>
            <a:endParaRPr lang="en-ZA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Covid-19 vaccine is designated as a public good to be delivered </a:t>
            </a:r>
            <a:r>
              <a:rPr lang="en-ZA" sz="1600" b="1" u="sng" dirty="0" smtClean="0"/>
              <a:t>free at the point of </a:t>
            </a:r>
            <a:r>
              <a:rPr lang="en-ZA" sz="1600" b="1" u="sng" dirty="0" smtClean="0"/>
              <a:t>care </a:t>
            </a:r>
            <a:r>
              <a:rPr lang="en-ZA" sz="1600" dirty="0" smtClean="0"/>
              <a:t>based on principles of </a:t>
            </a:r>
            <a:r>
              <a:rPr lang="en-ZA" sz="1600" b="1" u="sng" dirty="0" smtClean="0"/>
              <a:t>social solidarity</a:t>
            </a:r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Funding for the vaccine will be </a:t>
            </a:r>
            <a:r>
              <a:rPr lang="en-ZA" sz="1600" b="1" dirty="0" smtClean="0"/>
              <a:t>predominantly from </a:t>
            </a:r>
            <a:r>
              <a:rPr lang="en-ZA" sz="1600" b="1" dirty="0" err="1" smtClean="0"/>
              <a:t>fiscus</a:t>
            </a:r>
            <a:r>
              <a:rPr lang="en-ZA" sz="1600" b="1" dirty="0" smtClean="0"/>
              <a:t> </a:t>
            </a:r>
            <a:r>
              <a:rPr lang="en-ZA" sz="1600" dirty="0" smtClean="0"/>
              <a:t>but will be augmented by private funding sources</a:t>
            </a:r>
            <a:endParaRPr lang="en-ZA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Government will acquire the vaccine from various sources such as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1600" dirty="0" smtClean="0"/>
              <a:t>COVAX facility,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1600" dirty="0" smtClean="0"/>
              <a:t>Bilateral arrangements with pharmaceutical manufacturers and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1600" dirty="0" smtClean="0"/>
              <a:t>Other mechanisms such as the African Union  </a:t>
            </a:r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Government will be </a:t>
            </a:r>
            <a:r>
              <a:rPr lang="en-ZA" sz="1600" b="1" u="sng" dirty="0" smtClean="0"/>
              <a:t>the sole purchaser of vaccines </a:t>
            </a:r>
            <a:r>
              <a:rPr lang="en-ZA" sz="1600" dirty="0" smtClean="0"/>
              <a:t>for the national vaccination programme and to secure access to the vaccines at the lowest possible prices  </a:t>
            </a:r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An identified entity </a:t>
            </a:r>
            <a:r>
              <a:rPr lang="en-ZA" sz="1600" dirty="0" smtClean="0"/>
              <a:t>will  </a:t>
            </a:r>
            <a:r>
              <a:rPr lang="en-ZA" sz="1600" dirty="0" smtClean="0"/>
              <a:t>receive and act  as the a central distributor of  the vaccines on behalf of government and will </a:t>
            </a:r>
            <a:r>
              <a:rPr lang="en-ZA" sz="1600" dirty="0" smtClean="0"/>
              <a:t>recover </a:t>
            </a:r>
            <a:r>
              <a:rPr lang="en-ZA" sz="1600" dirty="0" smtClean="0"/>
              <a:t>costs from </a:t>
            </a:r>
            <a:r>
              <a:rPr lang="en-ZA" sz="1600" dirty="0" smtClean="0"/>
              <a:t>private providers </a:t>
            </a:r>
            <a:r>
              <a:rPr lang="en-ZA" sz="1600" dirty="0" smtClean="0"/>
              <a:t>or vaccinators </a:t>
            </a:r>
            <a:r>
              <a:rPr lang="en-ZA" sz="1600" dirty="0" smtClean="0"/>
              <a:t>back into the </a:t>
            </a:r>
            <a:r>
              <a:rPr lang="en-ZA" sz="1600" dirty="0" err="1" smtClean="0"/>
              <a:t>fiscus</a:t>
            </a:r>
            <a:endParaRPr lang="en-ZA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The </a:t>
            </a:r>
            <a:r>
              <a:rPr lang="en-ZA" sz="1600" b="1" dirty="0" smtClean="0"/>
              <a:t>Electronic Vaccine Data System </a:t>
            </a:r>
            <a:r>
              <a:rPr lang="en-ZA" sz="1600" dirty="0" smtClean="0"/>
              <a:t>that co-ordinates, facility accreditation, supply of vaccines, pre-booking for vaccination and recording the vaccination and other relevant information will be used to plan, execute and monitor vaccination</a:t>
            </a:r>
          </a:p>
          <a:p>
            <a:pPr marL="342900" indent="-342900">
              <a:buFont typeface="+mj-lt"/>
              <a:buAutoNum type="arabicParenR"/>
            </a:pPr>
            <a:r>
              <a:rPr lang="en-ZA" sz="1600" dirty="0" smtClean="0"/>
              <a:t>A </a:t>
            </a:r>
            <a:r>
              <a:rPr lang="en-ZA" sz="1600" b="1" dirty="0" smtClean="0"/>
              <a:t>cost recovery structure </a:t>
            </a:r>
            <a:r>
              <a:rPr lang="en-ZA" sz="1600" dirty="0" smtClean="0"/>
              <a:t>for the national vaccination programme consists of the three funding streams:</a:t>
            </a:r>
          </a:p>
          <a:p>
            <a:pPr lvl="2">
              <a:buFont typeface="Arial" pitchFamily="34" charset="0"/>
              <a:buChar char="•"/>
            </a:pPr>
            <a:r>
              <a:rPr lang="en-ZA" sz="1600" dirty="0" smtClean="0"/>
              <a:t>Insured patients</a:t>
            </a:r>
            <a:endParaRPr lang="en-US" sz="1600" dirty="0" smtClean="0"/>
          </a:p>
          <a:p>
            <a:pPr lvl="2">
              <a:buFont typeface="Arial" pitchFamily="34" charset="0"/>
              <a:buChar char="•"/>
            </a:pPr>
            <a:r>
              <a:rPr lang="en-ZA" sz="1600" dirty="0" smtClean="0"/>
              <a:t>Uninsured patients</a:t>
            </a:r>
            <a:endParaRPr lang="en-US" sz="1600" dirty="0" smtClean="0"/>
          </a:p>
          <a:p>
            <a:pPr lvl="2">
              <a:buFont typeface="Arial" pitchFamily="34" charset="0"/>
              <a:buChar char="•"/>
            </a:pPr>
            <a:r>
              <a:rPr lang="en-ZA" sz="1600" dirty="0" smtClean="0"/>
              <a:t>Private Sector (private hospitals and industries)</a:t>
            </a:r>
            <a:endParaRPr lang="en-US" sz="1600" dirty="0" smtClean="0"/>
          </a:p>
          <a:p>
            <a:pPr marL="342900" indent="-342900">
              <a:buFont typeface="+mj-lt"/>
              <a:buAutoNum type="arabicParenR"/>
            </a:pPr>
            <a:endParaRPr lang="en-US" sz="1600" dirty="0" smtClean="0"/>
          </a:p>
          <a:p>
            <a:pPr marL="342900" indent="-342900">
              <a:buFont typeface="+mj-lt"/>
              <a:buAutoNum type="arabicParenR"/>
            </a:pPr>
            <a:endParaRPr lang="en-GB" sz="1600" dirty="0"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0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none" dirty="0" smtClean="0"/>
              <a:t>PHASE 1 FOR INSURED PERSONS</a:t>
            </a:r>
            <a:endParaRPr lang="en-US" sz="3600" u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95416"/>
            <a:ext cx="12056610" cy="4672110"/>
          </a:xfrm>
        </p:spPr>
        <p:txBody>
          <a:bodyPr/>
          <a:lstStyle/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Funding will be derived from </a:t>
            </a:r>
            <a:r>
              <a:rPr lang="en-ZA" sz="1600" b="1" dirty="0" smtClean="0"/>
              <a:t>medical schemes</a:t>
            </a:r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The </a:t>
            </a:r>
            <a:r>
              <a:rPr lang="en-ZA" sz="1600" dirty="0" smtClean="0"/>
              <a:t>vaccine will be administered </a:t>
            </a:r>
            <a:r>
              <a:rPr lang="en-ZA" sz="1600" b="1" dirty="0" smtClean="0"/>
              <a:t>free at the point of service</a:t>
            </a:r>
            <a:r>
              <a:rPr lang="en-ZA" sz="1600" dirty="0" smtClean="0"/>
              <a:t>.</a:t>
            </a:r>
            <a:endParaRPr lang="en-ZA" sz="1600" dirty="0" smtClean="0"/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Private </a:t>
            </a:r>
            <a:r>
              <a:rPr lang="en-ZA" sz="1600" dirty="0" smtClean="0"/>
              <a:t>providers (including pharmacies) will procure vaccine </a:t>
            </a:r>
            <a:r>
              <a:rPr lang="en-ZA" sz="1600" dirty="0" smtClean="0"/>
              <a:t>from the </a:t>
            </a:r>
            <a:r>
              <a:rPr lang="en-ZA" sz="1600" b="1" u="sng" dirty="0" smtClean="0"/>
              <a:t>Central Distributor </a:t>
            </a:r>
            <a:r>
              <a:rPr lang="en-ZA" sz="1600" dirty="0" smtClean="0"/>
              <a:t>for government through their wholesalers </a:t>
            </a:r>
            <a:r>
              <a:rPr lang="en-ZA" sz="1600" dirty="0" smtClean="0"/>
              <a:t>at the </a:t>
            </a:r>
            <a:r>
              <a:rPr lang="en-ZA" sz="1600" b="1" u="sng" dirty="0" smtClean="0"/>
              <a:t>single exit </a:t>
            </a:r>
            <a:r>
              <a:rPr lang="en-ZA" sz="1600" b="1" u="sng" dirty="0" smtClean="0"/>
              <a:t>price</a:t>
            </a:r>
          </a:p>
          <a:p>
            <a:pPr marL="514350" indent="-457200">
              <a:buFont typeface="+mj-lt"/>
              <a:buAutoNum type="alphaLcParenR"/>
            </a:pPr>
            <a:endParaRPr lang="en-ZA" sz="1600" dirty="0" smtClean="0"/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Private </a:t>
            </a:r>
            <a:r>
              <a:rPr lang="en-ZA" sz="1600" dirty="0" smtClean="0"/>
              <a:t>providers will bill the  medical scheme for the cost of the vaccine as well as the </a:t>
            </a:r>
            <a:r>
              <a:rPr lang="en-ZA" sz="1600" dirty="0" smtClean="0"/>
              <a:t>administration and will be paid as a </a:t>
            </a:r>
            <a:r>
              <a:rPr lang="en-ZA" sz="1600" b="1" u="sng" dirty="0" smtClean="0"/>
              <a:t>prescribed minimum benefit (PMB)</a:t>
            </a:r>
          </a:p>
          <a:p>
            <a:pPr marL="514350" indent="-457200">
              <a:buFont typeface="+mj-lt"/>
              <a:buAutoNum type="alphaLcParenR"/>
            </a:pPr>
            <a:endParaRPr lang="en-ZA" sz="1600" b="1" dirty="0" smtClean="0"/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Medical </a:t>
            </a:r>
            <a:r>
              <a:rPr lang="en-ZA" sz="1600" dirty="0" smtClean="0"/>
              <a:t>schemes will pay providers directly (hospitals and community pharmacies) for the vaccine as well as the costs of </a:t>
            </a:r>
            <a:r>
              <a:rPr lang="en-ZA" sz="1600" dirty="0" smtClean="0"/>
              <a:t>administration through</a:t>
            </a:r>
            <a:r>
              <a:rPr lang="en-ZA" sz="1600" b="1" dirty="0" smtClean="0"/>
              <a:t> </a:t>
            </a:r>
            <a:r>
              <a:rPr lang="en-ZA" sz="1600" b="1" dirty="0" smtClean="0"/>
              <a:t>alternative reimbursement mechanisms (ARM) </a:t>
            </a:r>
            <a:r>
              <a:rPr lang="en-ZA" sz="1600" dirty="0" smtClean="0"/>
              <a:t>prospectively or retrospectively such as with </a:t>
            </a:r>
            <a:r>
              <a:rPr lang="en-ZA" sz="1600" b="1" dirty="0" smtClean="0"/>
              <a:t>Capitation</a:t>
            </a:r>
            <a:endParaRPr lang="en-ZA" sz="1600" dirty="0" smtClean="0"/>
          </a:p>
          <a:p>
            <a:pPr marL="514350" indent="-457200">
              <a:buFont typeface="+mj-lt"/>
              <a:buAutoNum type="alphaLcParenR"/>
            </a:pPr>
            <a:endParaRPr lang="en-ZA" sz="1600" dirty="0" smtClean="0"/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In </a:t>
            </a:r>
            <a:r>
              <a:rPr lang="en-ZA" sz="1600" dirty="0" smtClean="0"/>
              <a:t>the case of insured health care workers vaccinated in public health facilities, the vaccine will be supplied to the health facility as a </a:t>
            </a:r>
            <a:r>
              <a:rPr lang="en-ZA" sz="1600" b="1" u="sng" dirty="0" smtClean="0"/>
              <a:t>designated service provider (DSPs) </a:t>
            </a:r>
            <a:r>
              <a:rPr lang="en-ZA" sz="1600" dirty="0" smtClean="0"/>
              <a:t>by medical schemes, and the facility will bill the medical scheme for reimbursement of the </a:t>
            </a:r>
            <a:r>
              <a:rPr lang="en-ZA" sz="1600" dirty="0" smtClean="0"/>
              <a:t>vaccination.</a:t>
            </a:r>
          </a:p>
          <a:p>
            <a:pPr marL="514350" indent="-457200">
              <a:buFont typeface="+mj-lt"/>
              <a:buAutoNum type="alphaLcParenR"/>
            </a:pPr>
            <a:endParaRPr lang="en-ZA" sz="1600" dirty="0" smtClean="0"/>
          </a:p>
          <a:p>
            <a:pPr marL="514350" indent="-457200">
              <a:buFont typeface="+mj-lt"/>
              <a:buAutoNum type="alphaLcParenR"/>
            </a:pPr>
            <a:r>
              <a:rPr lang="en-ZA" sz="1600" dirty="0" smtClean="0"/>
              <a:t>The </a:t>
            </a:r>
            <a:r>
              <a:rPr lang="en-ZA" sz="1600" b="1" dirty="0" smtClean="0"/>
              <a:t>Electronic </a:t>
            </a:r>
            <a:r>
              <a:rPr lang="en-ZA" sz="1600" b="1" dirty="0" smtClean="0"/>
              <a:t>Vaccine Data System </a:t>
            </a:r>
            <a:r>
              <a:rPr lang="en-ZA" sz="1600" dirty="0" smtClean="0"/>
              <a:t>will be used to plan, execute and monitor vaccination of insured health care workers</a:t>
            </a:r>
            <a:endParaRPr lang="en-ZA" sz="1600" dirty="0" smtClean="0"/>
          </a:p>
          <a:p>
            <a:pPr marL="914400" lvl="1" indent="-457200">
              <a:buFont typeface="+mj-lt"/>
              <a:buAutoNum type="alphaLcParenR"/>
            </a:pPr>
            <a:endParaRPr lang="en-ZA" sz="1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none" dirty="0" smtClean="0"/>
              <a:t>PHASE 1 FOR </a:t>
            </a:r>
            <a:r>
              <a:rPr lang="en-US" sz="3600" u="none" dirty="0" smtClean="0"/>
              <a:t>UNINSURED PERSONS</a:t>
            </a:r>
            <a:endParaRPr lang="en-US" sz="3600" u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3522"/>
            <a:ext cx="12192000" cy="4916498"/>
          </a:xfrm>
        </p:spPr>
        <p:txBody>
          <a:bodyPr/>
          <a:lstStyle/>
          <a:p>
            <a:pPr fontAlgn="base">
              <a:buFont typeface="+mj-lt"/>
              <a:buAutoNum type="alphaLcParenR"/>
            </a:pPr>
            <a:r>
              <a:rPr lang="en-ZA" sz="1400" dirty="0" smtClean="0"/>
              <a:t>The </a:t>
            </a:r>
            <a:r>
              <a:rPr lang="en-ZA" sz="1400" b="1" dirty="0" smtClean="0"/>
              <a:t>public sector will be the preferred </a:t>
            </a:r>
            <a:r>
              <a:rPr lang="en-ZA" sz="1400" b="1" dirty="0" smtClean="0"/>
              <a:t>provider</a:t>
            </a: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As vaccination is a</a:t>
            </a:r>
            <a:r>
              <a:rPr lang="en-ZA" sz="1400" b="1" u="sng" dirty="0" smtClean="0"/>
              <a:t> public good, Government </a:t>
            </a:r>
            <a:r>
              <a:rPr lang="en-ZA" sz="1400" b="1" u="sng" dirty="0" smtClean="0"/>
              <a:t>will provide funding </a:t>
            </a:r>
            <a:r>
              <a:rPr lang="en-ZA" sz="1400" dirty="0" smtClean="0"/>
              <a:t>the </a:t>
            </a:r>
            <a:r>
              <a:rPr lang="en-ZA" sz="1400" dirty="0" smtClean="0"/>
              <a:t>unin</a:t>
            </a:r>
            <a:r>
              <a:rPr lang="en-ZA" sz="1400" dirty="0" smtClean="0"/>
              <a:t>sured population</a:t>
            </a:r>
          </a:p>
          <a:p>
            <a:pPr lvl="1" fontAlgn="base"/>
            <a:r>
              <a:rPr lang="en-ZA" sz="1400" dirty="0" smtClean="0"/>
              <a:t>Uninsured health workers will be funded by government and where there is willingness, by the private employer in line with principles of social solidarity  to achieve herd immunity</a:t>
            </a:r>
            <a:endParaRPr lang="en-ZA" sz="1400" dirty="0" smtClean="0"/>
          </a:p>
          <a:p>
            <a:pPr fontAlgn="base">
              <a:buFont typeface="+mj-lt"/>
              <a:buAutoNum type="alphaLcParenR"/>
            </a:pP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Vaccines will be received from the Central Distributer</a:t>
            </a:r>
          </a:p>
          <a:p>
            <a:pPr lvl="1" fontAlgn="base"/>
            <a:r>
              <a:rPr lang="en-ZA" sz="1400" dirty="0" smtClean="0"/>
              <a:t>Provincial </a:t>
            </a:r>
            <a:r>
              <a:rPr lang="en-ZA" sz="1400" dirty="0" smtClean="0"/>
              <a:t>health departments will not be required to pay for the vaccine from the Central Distributor.</a:t>
            </a:r>
          </a:p>
          <a:p>
            <a:pPr lvl="1" fontAlgn="base"/>
            <a:r>
              <a:rPr lang="en-ZA" sz="1400" dirty="0" smtClean="0"/>
              <a:t>Private Providers will purchase the vaccine at </a:t>
            </a:r>
            <a:r>
              <a:rPr lang="en-ZA" sz="1400" dirty="0" smtClean="0"/>
              <a:t>the </a:t>
            </a:r>
            <a:r>
              <a:rPr lang="en-ZA" sz="1400" b="1" u="sng" dirty="0" smtClean="0"/>
              <a:t>Single Exit Price </a:t>
            </a:r>
            <a:r>
              <a:rPr lang="en-ZA" sz="1400" dirty="0" smtClean="0"/>
              <a:t>from the Central Distributor.</a:t>
            </a:r>
            <a:r>
              <a:rPr lang="en-ZA" sz="1400" dirty="0" smtClean="0"/>
              <a:t> </a:t>
            </a: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The </a:t>
            </a:r>
            <a:r>
              <a:rPr lang="en-ZA" sz="1400" dirty="0" smtClean="0"/>
              <a:t>vaccination </a:t>
            </a:r>
            <a:r>
              <a:rPr lang="en-ZA" sz="1400" dirty="0" smtClean="0"/>
              <a:t>will </a:t>
            </a:r>
            <a:r>
              <a:rPr lang="en-ZA" sz="1400" b="1" u="sng" dirty="0" smtClean="0"/>
              <a:t>be free at the point of service </a:t>
            </a:r>
          </a:p>
          <a:p>
            <a:pPr fontAlgn="base">
              <a:buFont typeface="+mj-lt"/>
              <a:buAutoNum type="alphaLcParenR"/>
            </a:pP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Where </a:t>
            </a:r>
            <a:r>
              <a:rPr lang="en-ZA" sz="1400" dirty="0" smtClean="0"/>
              <a:t>there is a need to augment the public sector </a:t>
            </a:r>
            <a:r>
              <a:rPr lang="en-ZA" sz="1400" dirty="0" smtClean="0"/>
              <a:t>capacity, government  will </a:t>
            </a:r>
            <a:r>
              <a:rPr lang="en-ZA" sz="1400" b="1" u="sng" dirty="0" smtClean="0"/>
              <a:t>contract  private providers </a:t>
            </a:r>
            <a:r>
              <a:rPr lang="en-ZA" sz="1400" b="1" u="sng" dirty="0" smtClean="0"/>
              <a:t> </a:t>
            </a:r>
            <a:r>
              <a:rPr lang="en-ZA" sz="1400" dirty="0" smtClean="0"/>
              <a:t>based on</a:t>
            </a:r>
            <a:r>
              <a:rPr lang="en-ZA" sz="1400" dirty="0" smtClean="0"/>
              <a:t> </a:t>
            </a:r>
            <a:r>
              <a:rPr lang="en-ZA" sz="1400" dirty="0" smtClean="0"/>
              <a:t>their location, capacity and other relevant </a:t>
            </a:r>
            <a:r>
              <a:rPr lang="en-ZA" sz="1400" dirty="0" smtClean="0"/>
              <a:t>considerations</a:t>
            </a:r>
          </a:p>
          <a:p>
            <a:pPr lvl="1" fontAlgn="base"/>
            <a:r>
              <a:rPr lang="en-ZA" sz="1400" dirty="0" smtClean="0"/>
              <a:t>These will include private Pharmacies, GP’s and other providers in line with their scope of practice</a:t>
            </a:r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Uninsured </a:t>
            </a:r>
            <a:r>
              <a:rPr lang="en-ZA" sz="1400" dirty="0" smtClean="0"/>
              <a:t>persons wishing to access vaccination services whether through public facilities or accredited private provider will follow the use of the </a:t>
            </a:r>
            <a:r>
              <a:rPr lang="en-ZA" sz="1400" b="1" u="sng" dirty="0" smtClean="0"/>
              <a:t>Electronic Vaccine Data System (EVDS) </a:t>
            </a:r>
            <a:r>
              <a:rPr lang="en-ZA" sz="1400" dirty="0" smtClean="0"/>
              <a:t>for </a:t>
            </a:r>
            <a:r>
              <a:rPr lang="en-ZA" sz="1400" b="1" u="sng" dirty="0" smtClean="0"/>
              <a:t>pre-booking and recording </a:t>
            </a:r>
            <a:r>
              <a:rPr lang="en-ZA" sz="1400" dirty="0" smtClean="0"/>
              <a:t>of the vaccination.</a:t>
            </a:r>
            <a:endParaRPr lang="en-ZA" sz="1400" dirty="0" smtClean="0">
              <a:solidFill>
                <a:prstClr val="black"/>
              </a:solidFill>
              <a:latin typeface="Calibri"/>
            </a:endParaRPr>
          </a:p>
          <a:p>
            <a:pPr fontAlgn="base">
              <a:buFont typeface="+mj-lt"/>
              <a:buAutoNum type="alphaLcParenR"/>
            </a:pP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The </a:t>
            </a:r>
            <a:r>
              <a:rPr lang="en-ZA" sz="1400" dirty="0" smtClean="0"/>
              <a:t>contract with the </a:t>
            </a:r>
            <a:r>
              <a:rPr lang="en-ZA" sz="1400" dirty="0" smtClean="0"/>
              <a:t>accredited private </a:t>
            </a:r>
            <a:r>
              <a:rPr lang="en-ZA" sz="1400" dirty="0" smtClean="0"/>
              <a:t>provider will include vaccination administration fee </a:t>
            </a:r>
            <a:r>
              <a:rPr lang="en-ZA" sz="1400" dirty="0" smtClean="0"/>
              <a:t> set between R50 and R60 per patient inclusive of </a:t>
            </a:r>
            <a:r>
              <a:rPr lang="en-ZA" sz="1400" dirty="0" smtClean="0"/>
              <a:t>VAT which </a:t>
            </a:r>
            <a:r>
              <a:rPr lang="en-ZA" sz="1400" dirty="0" smtClean="0"/>
              <a:t>government will reimburse the private provider. </a:t>
            </a:r>
            <a:endParaRPr lang="en-ZA" sz="1400" dirty="0" smtClean="0"/>
          </a:p>
          <a:p>
            <a:pPr fontAlgn="base">
              <a:buFont typeface="+mj-lt"/>
              <a:buAutoNum type="alphaLcParenR"/>
            </a:pPr>
            <a:endParaRPr lang="en-ZA" sz="1400" dirty="0" smtClean="0"/>
          </a:p>
          <a:p>
            <a:pPr fontAlgn="base">
              <a:buFont typeface="+mj-lt"/>
              <a:buAutoNum type="alphaLcParenR"/>
            </a:pPr>
            <a:r>
              <a:rPr lang="en-ZA" sz="1400" dirty="0" smtClean="0"/>
              <a:t>The </a:t>
            </a:r>
            <a:r>
              <a:rPr lang="en-ZA" sz="1400" b="1" u="sng" dirty="0" smtClean="0"/>
              <a:t>patient Identity Document number </a:t>
            </a:r>
            <a:r>
              <a:rPr lang="en-ZA" sz="1400" b="1" u="sng" dirty="0" smtClean="0"/>
              <a:t>linked to the health </a:t>
            </a:r>
            <a:r>
              <a:rPr lang="en-ZA" sz="1400" b="1" u="sng" dirty="0" smtClean="0"/>
              <a:t>patient registration system (HPRS</a:t>
            </a:r>
            <a:r>
              <a:rPr lang="en-ZA" sz="1400" b="1" u="sng" dirty="0" smtClean="0"/>
              <a:t>)</a:t>
            </a:r>
            <a:r>
              <a:rPr lang="en-ZA" sz="1400" b="1" u="sng" dirty="0" smtClean="0"/>
              <a:t> </a:t>
            </a:r>
            <a:r>
              <a:rPr lang="en-ZA" sz="1400" dirty="0" smtClean="0"/>
              <a:t>will be used for identification and billing</a:t>
            </a:r>
            <a:endParaRPr lang="en-ZA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PHASE 1 FOR THOSE FUNDED THROUGH PRIVATE </a:t>
            </a:r>
            <a:r>
              <a:rPr lang="en-US" u="none" dirty="0" smtClean="0"/>
              <a:t>SECTOR AND  CORPORATES</a:t>
            </a:r>
            <a:endParaRPr lang="en-US" u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59202"/>
            <a:ext cx="12001877" cy="4672110"/>
          </a:xfrm>
        </p:spPr>
        <p:txBody>
          <a:bodyPr/>
          <a:lstStyle/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r>
              <a:rPr lang="en-ZA" sz="1600" dirty="0" smtClean="0"/>
              <a:t>Achieving herd immunity requires a collaborative effort amongst all key stakeholders to achieve the required level of coverage at the earliest possible opportunity </a:t>
            </a:r>
          </a:p>
          <a:p>
            <a:pPr marL="857250" lvl="1" indent="-457200" fontAlgn="base">
              <a:lnSpc>
                <a:spcPts val="2400"/>
              </a:lnSpc>
            </a:pPr>
            <a:r>
              <a:rPr lang="en-ZA" sz="1600" dirty="0" smtClean="0"/>
              <a:t>Business’ funding is aimed at cross subsidizing the cost of herd immunity and the associated social and economic benefits. </a:t>
            </a:r>
            <a:endParaRPr lang="en-ZA" sz="1600" dirty="0" smtClean="0"/>
          </a:p>
          <a:p>
            <a:pPr marL="857250" lvl="1" indent="-457200" fontAlgn="base">
              <a:lnSpc>
                <a:spcPts val="2400"/>
              </a:lnSpc>
            </a:pPr>
            <a:r>
              <a:rPr lang="en-ZA" sz="1600" dirty="0" smtClean="0"/>
              <a:t>Business may also opt to make a contribution through an identified mechanism to ensure that herd immunity is </a:t>
            </a:r>
            <a:r>
              <a:rPr lang="en-ZA" sz="1600" dirty="0" smtClean="0"/>
              <a:t>achieved</a:t>
            </a:r>
          </a:p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r>
              <a:rPr lang="en-ZA" sz="1600" dirty="0" smtClean="0"/>
              <a:t>Business </a:t>
            </a:r>
            <a:r>
              <a:rPr lang="en-ZA" sz="1600" dirty="0" smtClean="0"/>
              <a:t>may opt to cover a portion of the uninsured population they employ and may use the </a:t>
            </a:r>
            <a:r>
              <a:rPr lang="en-ZA" sz="1600" b="1" dirty="0" smtClean="0"/>
              <a:t>Occupational Health Care Services </a:t>
            </a:r>
            <a:r>
              <a:rPr lang="en-ZA" sz="1600" dirty="0" smtClean="0"/>
              <a:t>at workplaces as vaccination sites. </a:t>
            </a:r>
            <a:endParaRPr lang="en-ZA" sz="1600" dirty="0" smtClean="0"/>
          </a:p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r>
              <a:rPr lang="en-ZA" sz="1600" dirty="0" smtClean="0"/>
              <a:t>Vaccines will be </a:t>
            </a:r>
            <a:r>
              <a:rPr lang="en-ZA" sz="1600" b="1" u="sng" dirty="0" smtClean="0"/>
              <a:t>procured </a:t>
            </a:r>
            <a:r>
              <a:rPr lang="en-ZA" sz="1600" dirty="0" smtClean="0"/>
              <a:t>from </a:t>
            </a:r>
            <a:r>
              <a:rPr lang="en-ZA" sz="1600" dirty="0" smtClean="0"/>
              <a:t>the </a:t>
            </a:r>
            <a:r>
              <a:rPr lang="en-ZA" sz="1600" b="1" u="sng" dirty="0" smtClean="0"/>
              <a:t>Central Distributor </a:t>
            </a:r>
            <a:r>
              <a:rPr lang="en-ZA" sz="1600" dirty="0" smtClean="0"/>
              <a:t>through their wholesalers</a:t>
            </a:r>
            <a:r>
              <a:rPr lang="en-ZA" sz="1600" dirty="0" smtClean="0"/>
              <a:t> </a:t>
            </a:r>
            <a:r>
              <a:rPr lang="en-ZA" sz="1600" dirty="0" smtClean="0"/>
              <a:t>at the </a:t>
            </a:r>
            <a:r>
              <a:rPr lang="en-ZA" sz="1600" b="1" dirty="0" smtClean="0"/>
              <a:t>Single Exit Price </a:t>
            </a:r>
            <a:endParaRPr lang="en-ZA" sz="1600" dirty="0" smtClean="0"/>
          </a:p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r>
              <a:rPr lang="en-ZA" sz="1600" dirty="0" smtClean="0"/>
              <a:t>Employees or the community will be vaccinated </a:t>
            </a:r>
            <a:r>
              <a:rPr lang="en-ZA" sz="1600" b="1" u="sng" dirty="0" smtClean="0"/>
              <a:t>free at the point of service </a:t>
            </a:r>
            <a:r>
              <a:rPr lang="en-ZA" sz="1600" dirty="0" smtClean="0"/>
              <a:t>but the business / corporate or employer will bear the cost of the vaccination.</a:t>
            </a:r>
          </a:p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r>
              <a:rPr lang="en-ZA" sz="1600" dirty="0" smtClean="0"/>
              <a:t>Persons </a:t>
            </a:r>
            <a:r>
              <a:rPr lang="en-ZA" sz="1600" dirty="0" smtClean="0"/>
              <a:t>wishing to access vaccination services </a:t>
            </a:r>
            <a:r>
              <a:rPr lang="en-ZA" sz="1600" dirty="0" smtClean="0"/>
              <a:t>may do so </a:t>
            </a:r>
            <a:r>
              <a:rPr lang="en-ZA" sz="1600" dirty="0" smtClean="0"/>
              <a:t>through </a:t>
            </a:r>
            <a:r>
              <a:rPr lang="en-ZA" sz="1600" dirty="0" smtClean="0"/>
              <a:t>work places or through employer accredited providers and </a:t>
            </a:r>
            <a:r>
              <a:rPr lang="en-ZA" sz="1600" dirty="0" smtClean="0"/>
              <a:t>will follow the use of the </a:t>
            </a:r>
            <a:r>
              <a:rPr lang="en-ZA" sz="1600" b="1" u="sng" dirty="0" smtClean="0"/>
              <a:t>Electronic Vaccine Data System (EVDS) </a:t>
            </a:r>
            <a:r>
              <a:rPr lang="en-ZA" sz="1600" dirty="0" smtClean="0"/>
              <a:t>for </a:t>
            </a:r>
            <a:r>
              <a:rPr lang="en-ZA" sz="1600" b="1" u="sng" dirty="0" smtClean="0"/>
              <a:t>pre-booking and recording </a:t>
            </a:r>
            <a:r>
              <a:rPr lang="en-ZA" sz="1600" dirty="0" smtClean="0"/>
              <a:t>of the vaccination. </a:t>
            </a:r>
          </a:p>
          <a:p>
            <a:pPr marL="457200" indent="-457200" fontAlgn="base">
              <a:lnSpc>
                <a:spcPts val="2400"/>
              </a:lnSpc>
              <a:buFont typeface="+mj-lt"/>
              <a:buAutoNum type="alphaLcParenR"/>
            </a:pPr>
            <a:endParaRPr lang="en-US" sz="1600" dirty="0" smtClean="0"/>
          </a:p>
          <a:p>
            <a:pPr lvl="0" fontAlgn="base">
              <a:lnSpc>
                <a:spcPts val="2400"/>
              </a:lnSpc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 smtClean="0"/>
              <a:t>HIGH LEVEL SUMMARY OF SERVICE DELIVERY PLATFORMS AND FUNDING ARRANGMENTS (PHASE </a:t>
            </a:r>
            <a:r>
              <a:rPr lang="en-ZA" sz="2800" u="none" dirty="0" smtClean="0"/>
              <a:t>1-HEALTH CARE WORKERS)</a:t>
            </a:r>
            <a:endParaRPr lang="en-US" sz="2800" u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6159" y="1330859"/>
          <a:ext cx="11872110" cy="4264181"/>
        </p:xfrm>
        <a:graphic>
          <a:graphicData uri="http://schemas.openxmlformats.org/presentationml/2006/ole">
            <p:oleObj spid="_x0000_s7170" name="Document" r:id="rId3" imgW="8380813" imgH="239787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 smtClean="0"/>
              <a:t>HIGH LEVEL SUMMARY OF SERVICE DELIVERY PLATFORMS AND FUNDING ARRANGMENTS (PHASE </a:t>
            </a:r>
            <a:r>
              <a:rPr lang="en-ZA" sz="2800" u="none" dirty="0" smtClean="0"/>
              <a:t>1-HEALTH CARE WORKERS)</a:t>
            </a:r>
            <a:endParaRPr lang="en-US" sz="2800" u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60338" y="1116013"/>
          <a:ext cx="11807825" cy="4772025"/>
        </p:xfrm>
        <a:graphic>
          <a:graphicData uri="http://schemas.openxmlformats.org/presentationml/2006/ole">
            <p:oleObj spid="_x0000_s6145" name="Document" r:id="rId3" imgW="8525664" imgH="338720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 smtClean="0"/>
              <a:t>HIGH LEVEL SUMMARY OF SERVICE DELIVERY PLATFORMS AND FUNDING ARRANGMENTS (PHASE </a:t>
            </a:r>
            <a:r>
              <a:rPr lang="en-ZA" sz="2800" u="none" dirty="0" smtClean="0"/>
              <a:t>1- HEALTH CARE WORKERS)</a:t>
            </a:r>
            <a:endParaRPr lang="en-US" sz="2800" u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90500" y="1608138"/>
          <a:ext cx="11696700" cy="3154362"/>
        </p:xfrm>
        <a:graphic>
          <a:graphicData uri="http://schemas.openxmlformats.org/presentationml/2006/ole">
            <p:oleObj spid="_x0000_s45059" name="Document" r:id="rId3" imgW="8525664" imgH="226173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6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934</Words>
  <Application>Microsoft Office PowerPoint</Application>
  <PresentationFormat>Custom</PresentationFormat>
  <Paragraphs>71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Custom Design</vt:lpstr>
      <vt:lpstr>8_Custom Design</vt:lpstr>
      <vt:lpstr>1_Custom Design</vt:lpstr>
      <vt:lpstr>think-cell Slide</vt:lpstr>
      <vt:lpstr>Document</vt:lpstr>
      <vt:lpstr>Microsoft Office Word Document</vt:lpstr>
      <vt:lpstr>Slide 1</vt:lpstr>
      <vt:lpstr>Slide 2</vt:lpstr>
      <vt:lpstr>PHASE 1 FOR INSURED PERSONS</vt:lpstr>
      <vt:lpstr>PHASE 1 FOR UNINSURED PERSONS</vt:lpstr>
      <vt:lpstr>PHASE 1 FOR THOSE FUNDED THROUGH PRIVATE SECTOR AND  CORPORATES</vt:lpstr>
      <vt:lpstr>HIGH LEVEL SUMMARY OF SERVICE DELIVERY PLATFORMS AND FUNDING ARRANGMENTS (PHASE 1-HEALTH CARE WORKERS)</vt:lpstr>
      <vt:lpstr>HIGH LEVEL SUMMARY OF SERVICE DELIVERY PLATFORMS AND FUNDING ARRANGMENTS (PHASE 1-HEALTH CARE WORKERS)</vt:lpstr>
      <vt:lpstr>HIGH LEVEL SUMMARY OF SERVICE DELIVERY PLATFORMS AND FUNDING ARRANGMENTS (PHASE 1- HEALTH CARE WORKERS)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ThulaA</cp:lastModifiedBy>
  <cp:revision>256</cp:revision>
  <dcterms:created xsi:type="dcterms:W3CDTF">2020-09-30T07:19:26Z</dcterms:created>
  <dcterms:modified xsi:type="dcterms:W3CDTF">2021-01-27T17:34:27Z</dcterms:modified>
</cp:coreProperties>
</file>