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9" r:id="rId2"/>
  </p:sldMasterIdLst>
  <p:notesMasterIdLst>
    <p:notesMasterId r:id="rId38"/>
  </p:notesMasterIdLst>
  <p:handoutMasterIdLst>
    <p:handoutMasterId r:id="rId39"/>
  </p:handoutMasterIdLst>
  <p:sldIdLst>
    <p:sldId id="635" r:id="rId3"/>
    <p:sldId id="704" r:id="rId4"/>
    <p:sldId id="703" r:id="rId5"/>
    <p:sldId id="723" r:id="rId6"/>
    <p:sldId id="702" r:id="rId7"/>
    <p:sldId id="724" r:id="rId8"/>
    <p:sldId id="688" r:id="rId9"/>
    <p:sldId id="705" r:id="rId10"/>
    <p:sldId id="689" r:id="rId11"/>
    <p:sldId id="287" r:id="rId12"/>
    <p:sldId id="646" r:id="rId13"/>
    <p:sldId id="647" r:id="rId14"/>
    <p:sldId id="637" r:id="rId15"/>
    <p:sldId id="667" r:id="rId16"/>
    <p:sldId id="708" r:id="rId17"/>
    <p:sldId id="432" r:id="rId18"/>
    <p:sldId id="690" r:id="rId19"/>
    <p:sldId id="707" r:id="rId20"/>
    <p:sldId id="659" r:id="rId21"/>
    <p:sldId id="293" r:id="rId22"/>
    <p:sldId id="687" r:id="rId23"/>
    <p:sldId id="710" r:id="rId24"/>
    <p:sldId id="711" r:id="rId25"/>
    <p:sldId id="712" r:id="rId26"/>
    <p:sldId id="713" r:id="rId27"/>
    <p:sldId id="714" r:id="rId28"/>
    <p:sldId id="715" r:id="rId29"/>
    <p:sldId id="716" r:id="rId30"/>
    <p:sldId id="717" r:id="rId31"/>
    <p:sldId id="718" r:id="rId32"/>
    <p:sldId id="285" r:id="rId33"/>
    <p:sldId id="721" r:id="rId34"/>
    <p:sldId id="295" r:id="rId35"/>
    <p:sldId id="725" r:id="rId36"/>
    <p:sldId id="726" r:id="rId37"/>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ne Goldberg" initials="DG" lastIdx="26" clrIdx="0"/>
  <p:cmAuthor id="2" name="Richard Borain" initials="RB" lastIdx="13" clrIdx="1"/>
  <p:cmAuthor id="3" name="skarim@clintonhealthaccess.org" initials="s" lastIdx="1" clrIdx="2">
    <p:extLst>
      <p:ext uri="{19B8F6BF-5375-455C-9EA6-DF929625EA0E}">
        <p15:presenceInfo xmlns:p15="http://schemas.microsoft.com/office/powerpoint/2012/main" userId="2e25294dc05166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28"/>
    <a:srgbClr val="FFF2CC"/>
    <a:srgbClr val="1B8C19"/>
    <a:srgbClr val="CFE7CF"/>
    <a:srgbClr val="C0C0C0"/>
    <a:srgbClr val="E7EAE8"/>
    <a:srgbClr val="008000"/>
    <a:srgbClr val="F2F2F2"/>
    <a:srgbClr val="39931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867" autoAdjust="0"/>
  </p:normalViewPr>
  <p:slideViewPr>
    <p:cSldViewPr>
      <p:cViewPr varScale="1">
        <p:scale>
          <a:sx n="65" d="100"/>
          <a:sy n="65" d="100"/>
        </p:scale>
        <p:origin x="648" y="40"/>
      </p:cViewPr>
      <p:guideLst>
        <p:guide orient="horz" pos="2160"/>
        <p:guide pos="211"/>
      </p:guideLst>
    </p:cSldViewPr>
  </p:slideViewPr>
  <p:outlineViewPr>
    <p:cViewPr>
      <p:scale>
        <a:sx n="33" d="100"/>
        <a:sy n="33" d="100"/>
      </p:scale>
      <p:origin x="0" y="-3438"/>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82" d="100"/>
          <a:sy n="82" d="100"/>
        </p:scale>
        <p:origin x="33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80ED0D-AB67-D64B-9D22-940A447EE2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3213AD-A9FA-3348-BB12-563D7BF62E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8D198B-44D5-5F44-846B-2BFEFB59640D}" type="datetimeFigureOut">
              <a:rPr lang="en-US" smtClean="0"/>
              <a:t>4/11/2020</a:t>
            </a:fld>
            <a:endParaRPr lang="en-US" dirty="0"/>
          </a:p>
        </p:txBody>
      </p:sp>
      <p:sp>
        <p:nvSpPr>
          <p:cNvPr id="4" name="Footer Placeholder 3">
            <a:extLst>
              <a:ext uri="{FF2B5EF4-FFF2-40B4-BE49-F238E27FC236}">
                <a16:creationId xmlns:a16="http://schemas.microsoft.com/office/drawing/2014/main" id="{793F1998-60E0-854D-BD4D-A546D51756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5DBA2C4-EC8E-4A43-969B-4F2A441266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D18D36-EDAA-DB44-8F98-ABA861474A77}" type="slidenum">
              <a:rPr lang="en-US" smtClean="0"/>
              <a:t>‹#›</a:t>
            </a:fld>
            <a:endParaRPr lang="en-US" dirty="0"/>
          </a:p>
        </p:txBody>
      </p:sp>
    </p:spTree>
    <p:extLst>
      <p:ext uri="{BB962C8B-B14F-4D97-AF65-F5344CB8AC3E}">
        <p14:creationId xmlns:p14="http://schemas.microsoft.com/office/powerpoint/2010/main" val="4227738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ADA863-1EE9-4BB1-8476-B9C40723BB84}" type="datetimeFigureOut">
              <a:rPr lang="en-GB" smtClean="0"/>
              <a:t>11/04/2020</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CA58A9-DA54-47A5-A2D1-646DD3F409B7}" type="slidenum">
              <a:rPr lang="en-GB" smtClean="0"/>
              <a:t>‹#›</a:t>
            </a:fld>
            <a:endParaRPr lang="en-GB" dirty="0"/>
          </a:p>
        </p:txBody>
      </p:sp>
    </p:spTree>
    <p:extLst>
      <p:ext uri="{BB962C8B-B14F-4D97-AF65-F5344CB8AC3E}">
        <p14:creationId xmlns:p14="http://schemas.microsoft.com/office/powerpoint/2010/main" val="3125848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baseline="0" dirty="0"/>
          </a:p>
          <a:p>
            <a:endParaRPr lang="en-ZA" dirty="0"/>
          </a:p>
        </p:txBody>
      </p:sp>
      <p:sp>
        <p:nvSpPr>
          <p:cNvPr id="4" name="Slide Number Placeholder 3"/>
          <p:cNvSpPr>
            <a:spLocks noGrp="1"/>
          </p:cNvSpPr>
          <p:nvPr>
            <p:ph type="sldNum" sz="quarter" idx="10"/>
          </p:nvPr>
        </p:nvSpPr>
        <p:spPr/>
        <p:txBody>
          <a:bodyPr/>
          <a:lstStyle/>
          <a:p>
            <a:fld id="{90CA58A9-DA54-47A5-A2D1-646DD3F409B7}" type="slidenum">
              <a:rPr lang="en-GB" smtClean="0"/>
              <a:t>1</a:t>
            </a:fld>
            <a:endParaRPr lang="en-GB" dirty="0"/>
          </a:p>
        </p:txBody>
      </p:sp>
    </p:spTree>
    <p:extLst>
      <p:ext uri="{BB962C8B-B14F-4D97-AF65-F5344CB8AC3E}">
        <p14:creationId xmlns:p14="http://schemas.microsoft.com/office/powerpoint/2010/main" val="423594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58A9-DA54-47A5-A2D1-646DD3F409B7}" type="slidenum">
              <a:rPr lang="en-GB" smtClean="0"/>
              <a:t>3</a:t>
            </a:fld>
            <a:endParaRPr lang="en-GB" dirty="0"/>
          </a:p>
        </p:txBody>
      </p:sp>
    </p:spTree>
    <p:extLst>
      <p:ext uri="{BB962C8B-B14F-4D97-AF65-F5344CB8AC3E}">
        <p14:creationId xmlns:p14="http://schemas.microsoft.com/office/powerpoint/2010/main" val="117248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58A9-DA54-47A5-A2D1-646DD3F409B7}" type="slidenum">
              <a:rPr lang="en-GB" smtClean="0"/>
              <a:t>21</a:t>
            </a:fld>
            <a:endParaRPr lang="en-GB" dirty="0"/>
          </a:p>
        </p:txBody>
      </p:sp>
    </p:spTree>
    <p:extLst>
      <p:ext uri="{BB962C8B-B14F-4D97-AF65-F5344CB8AC3E}">
        <p14:creationId xmlns:p14="http://schemas.microsoft.com/office/powerpoint/2010/main" val="421751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58A9-DA54-47A5-A2D1-646DD3F409B7}" type="slidenum">
              <a:rPr lang="en-GB" smtClean="0"/>
              <a:t>25</a:t>
            </a:fld>
            <a:endParaRPr lang="en-GB" dirty="0"/>
          </a:p>
        </p:txBody>
      </p:sp>
    </p:spTree>
    <p:extLst>
      <p:ext uri="{BB962C8B-B14F-4D97-AF65-F5344CB8AC3E}">
        <p14:creationId xmlns:p14="http://schemas.microsoft.com/office/powerpoint/2010/main" val="3175684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p:nvPr/>
        </p:nvCxnSpPr>
        <p:spPr>
          <a:xfrm>
            <a:off x="0" y="5949280"/>
            <a:ext cx="12192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3352800" y="2667000"/>
            <a:ext cx="85344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352800" y="4191000"/>
            <a:ext cx="85344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3352800" y="2852738"/>
            <a:ext cx="8534400" cy="1223962"/>
          </a:xfrm>
          <a:prstGeom prst="rect">
            <a:avLst/>
          </a:prstGeom>
        </p:spPr>
        <p:txBody>
          <a:bodyPr anchor="ct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Edit Master text styles</a:t>
            </a:r>
            <a:endParaRPr lang="en-Z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B4E302CB-D301-4927-83A8-7B9DCB4E4A9B}" type="datetimeFigureOut">
              <a:rPr lang="en-ZA" smtClean="0"/>
              <a:t>2020/04/11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194580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302CB-D301-4927-83A8-7B9DCB4E4A9B}" type="datetimeFigureOut">
              <a:rPr lang="en-ZA" smtClean="0"/>
              <a:t>2020/04/11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80896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E302CB-D301-4927-83A8-7B9DCB4E4A9B}" type="datetimeFigureOut">
              <a:rPr lang="en-ZA" smtClean="0"/>
              <a:t>2020/04/11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2976824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E302CB-D301-4927-83A8-7B9DCB4E4A9B}" type="datetimeFigureOut">
              <a:rPr lang="en-ZA" smtClean="0"/>
              <a:t>2020/04/11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598758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B4E302CB-D301-4927-83A8-7B9DCB4E4A9B}" type="datetimeFigureOut">
              <a:rPr lang="en-ZA" smtClean="0"/>
              <a:t>2020/04/11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981498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B4E302CB-D301-4927-83A8-7B9DCB4E4A9B}" type="datetimeFigureOut">
              <a:rPr lang="en-ZA" smtClean="0"/>
              <a:t>2020/04/11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1323626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944915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5"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1" i="0" baseline="0" dirty="0">
              <a:latin typeface="Calibri" panose="020F0502020204030204" pitchFamily="34" charset="0"/>
              <a:ea typeface="Verdana" panose="020B0604030504040204" pitchFamily="34" charset="0"/>
              <a:sym typeface="Calibri" panose="020F0502020204030204" pitchFamily="34" charset="0"/>
            </a:endParaRPr>
          </a:p>
        </p:txBody>
      </p:sp>
      <p:sp>
        <p:nvSpPr>
          <p:cNvPr id="3" name="Title 1"/>
          <p:cNvSpPr>
            <a:spLocks noGrp="1"/>
          </p:cNvSpPr>
          <p:nvPr>
            <p:ph type="title"/>
          </p:nvPr>
        </p:nvSpPr>
        <p:spPr>
          <a:xfrm>
            <a:off x="344787" y="0"/>
            <a:ext cx="11407824" cy="1052736"/>
          </a:xfrm>
          <a:prstGeom prst="rect">
            <a:avLst/>
          </a:prstGeom>
        </p:spPr>
        <p:txBody>
          <a:bodyPr anchor="ctr"/>
          <a:lstStyle>
            <a:lvl1pPr algn="l">
              <a:defRPr sz="2400" b="1" u="sng">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endParaRPr lang="en-ZA" dirty="0"/>
          </a:p>
        </p:txBody>
      </p:sp>
      <p:sp>
        <p:nvSpPr>
          <p:cNvPr id="4" name="Text Placeholder 2"/>
          <p:cNvSpPr>
            <a:spLocks noGrp="1"/>
          </p:cNvSpPr>
          <p:nvPr>
            <p:ph type="body" sz="quarter" idx="10"/>
          </p:nvPr>
        </p:nvSpPr>
        <p:spPr>
          <a:xfrm>
            <a:off x="344389" y="1277840"/>
            <a:ext cx="11512649" cy="4672110"/>
          </a:xfrm>
          <a:prstGeom prst="rect">
            <a:avLst/>
          </a:prstGeom>
        </p:spPr>
        <p:txBody>
          <a:bodyPr/>
          <a:lstStyle>
            <a:lvl1pPr>
              <a:defRPr sz="1200">
                <a:latin typeface="Verdana" panose="020B0604030504040204" pitchFamily="34" charset="0"/>
                <a:ea typeface="Verdana" panose="020B0604030504040204" pitchFamily="34" charset="0"/>
                <a:cs typeface="Verdana" panose="020B0604030504040204" pitchFamily="34" charset="0"/>
              </a:defRPr>
            </a:lvl1pPr>
            <a:lvl2pPr marL="742950" indent="-285750">
              <a:buFont typeface="Courier New" panose="02070309020205020404" pitchFamily="49" charset="0"/>
              <a:buChar char="o"/>
              <a:defRPr sz="1200">
                <a:latin typeface="Verdana" panose="020B0604030504040204" pitchFamily="34" charset="0"/>
                <a:ea typeface="Verdana" panose="020B0604030504040204" pitchFamily="34" charset="0"/>
                <a:cs typeface="Verdana" panose="020B0604030504040204" pitchFamily="34" charset="0"/>
              </a:defRPr>
            </a:lvl2pPr>
            <a:lvl3pPr>
              <a:defRPr sz="1200">
                <a:latin typeface="Verdana" panose="020B0604030504040204" pitchFamily="34" charset="0"/>
                <a:ea typeface="Verdana" panose="020B0604030504040204" pitchFamily="34" charset="0"/>
                <a:cs typeface="Verdana" panose="020B0604030504040204" pitchFamily="34" charset="0"/>
              </a:defRPr>
            </a:lvl3pPr>
            <a:lvl4pPr>
              <a:defRPr sz="1200">
                <a:latin typeface="Verdana" panose="020B0604030504040204" pitchFamily="34" charset="0"/>
                <a:ea typeface="Verdana" panose="020B0604030504040204" pitchFamily="34" charset="0"/>
                <a:cs typeface="Verdana" panose="020B0604030504040204" pitchFamily="34" charset="0"/>
              </a:defRPr>
            </a:lvl4pPr>
            <a:lvl5pPr>
              <a:defRPr sz="12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6" name="Text Placeholder 13"/>
          <p:cNvSpPr>
            <a:spLocks noGrp="1"/>
          </p:cNvSpPr>
          <p:nvPr>
            <p:ph type="body" sz="quarter" idx="11"/>
          </p:nvPr>
        </p:nvSpPr>
        <p:spPr>
          <a:xfrm>
            <a:off x="2566988" y="6026664"/>
            <a:ext cx="8281540" cy="642424"/>
          </a:xfrm>
          <a:prstGeom prst="rect">
            <a:avLst/>
          </a:prstGeom>
        </p:spPr>
        <p:txBody>
          <a:bodyPr/>
          <a:lstStyle>
            <a:lvl1pPr marL="0" indent="0">
              <a:buNone/>
              <a:defRPr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a:defRPr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2pPr>
            <a:lvl3pPr>
              <a:defRPr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3pPr>
            <a:lvl4pPr>
              <a:defRPr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4pPr>
            <a:lvl5pPr>
              <a:defRPr sz="8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endParaRPr lang="en-ZA" dirty="0"/>
          </a:p>
        </p:txBody>
      </p:sp>
      <p:sp>
        <p:nvSpPr>
          <p:cNvPr id="7" name="Rectangle 26"/>
          <p:cNvSpPr txBox="1">
            <a:spLocks noChangeArrowheads="1"/>
          </p:cNvSpPr>
          <p:nvPr userDrawn="1"/>
        </p:nvSpPr>
        <p:spPr>
          <a:xfrm>
            <a:off x="11759952" y="6605736"/>
            <a:ext cx="432048" cy="252264"/>
          </a:xfrm>
          <a:prstGeom prst="rect">
            <a:avLst/>
          </a:prstGeom>
          <a:ln/>
        </p:spPr>
        <p:txBody>
          <a:bodyPr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17EE79-33E5-4C4B-BAE3-E8DBEA3383C6}" type="slidenum">
              <a:rPr lang="en-ZA" smtClean="0"/>
              <a:pPr/>
              <a:t>‹#›</a:t>
            </a:fld>
            <a:endParaRPr lang="en-ZA" dirty="0"/>
          </a:p>
        </p:txBody>
      </p:sp>
    </p:spTree>
    <p:extLst>
      <p:ext uri="{BB962C8B-B14F-4D97-AF65-F5344CB8AC3E}">
        <p14:creationId xmlns:p14="http://schemas.microsoft.com/office/powerpoint/2010/main" val="541459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p:cNvSpPr>
            <a:spLocks noGrp="1"/>
          </p:cNvSpPr>
          <p:nvPr>
            <p:ph type="sldNum" sz="quarter" idx="12"/>
          </p:nvPr>
        </p:nvSpPr>
        <p:spPr/>
        <p:txBody>
          <a:bodyPr/>
          <a:lstStyle>
            <a:lvl1pPr>
              <a:defRPr/>
            </a:lvl1pPr>
          </a:lstStyle>
          <a:p>
            <a:pPr>
              <a:defRPr/>
            </a:pPr>
            <a:fld id="{FA83454F-ACE5-46BC-B1C7-0E3A57D72DC7}" type="slidenum">
              <a:rPr lang="en-US" altLang="en-US"/>
              <a:pPr>
                <a:defRPr/>
              </a:pPr>
              <a:t>‹#›</a:t>
            </a:fld>
            <a:endParaRPr lang="en-US" altLang="en-US" dirty="0"/>
          </a:p>
        </p:txBody>
      </p:sp>
    </p:spTree>
    <p:extLst>
      <p:ext uri="{BB962C8B-B14F-4D97-AF65-F5344CB8AC3E}">
        <p14:creationId xmlns:p14="http://schemas.microsoft.com/office/powerpoint/2010/main" val="93205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4F5707F-A5A1-48C5-B1CA-8D5D3A4D4A35}" type="datetimeFigureOut">
              <a:rPr lang="en-US" smtClean="0"/>
              <a:t>4/11/2020</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E839A52-EDF8-4815-AE1B-656C32B71EB2}" type="slidenum">
              <a:rPr lang="en-US" smtClean="0"/>
              <a:t>‹#›</a:t>
            </a:fld>
            <a:endParaRPr lang="en-US"/>
          </a:p>
        </p:txBody>
      </p:sp>
    </p:spTree>
    <p:extLst>
      <p:ext uri="{BB962C8B-B14F-4D97-AF65-F5344CB8AC3E}">
        <p14:creationId xmlns:p14="http://schemas.microsoft.com/office/powerpoint/2010/main" val="254357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B4E302CB-D301-4927-83A8-7B9DCB4E4A9B}" type="datetimeFigureOut">
              <a:rPr lang="en-ZA" smtClean="0"/>
              <a:t>2020/04/11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428775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B4E302CB-D301-4927-83A8-7B9DCB4E4A9B}" type="datetimeFigureOut">
              <a:rPr lang="en-ZA" smtClean="0"/>
              <a:t>2020/04/11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27206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E302CB-D301-4927-83A8-7B9DCB4E4A9B}" type="datetimeFigureOut">
              <a:rPr lang="en-ZA" smtClean="0"/>
              <a:t>2020/04/11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241834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B4E302CB-D301-4927-83A8-7B9DCB4E4A9B}" type="datetimeFigureOut">
              <a:rPr lang="en-ZA" smtClean="0"/>
              <a:t>2020/04/11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54107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B4E302CB-D301-4927-83A8-7B9DCB4E4A9B}" type="datetimeFigureOut">
              <a:rPr lang="en-ZA" smtClean="0"/>
              <a:t>2020/04/11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C9E7068-D74A-42A4-A1F2-8D0FCFE26AAF}" type="slidenum">
              <a:rPr lang="en-ZA" smtClean="0"/>
              <a:t>‹#›</a:t>
            </a:fld>
            <a:endParaRPr lang="en-ZA"/>
          </a:p>
        </p:txBody>
      </p:sp>
    </p:spTree>
    <p:extLst>
      <p:ext uri="{BB962C8B-B14F-4D97-AF65-F5344CB8AC3E}">
        <p14:creationId xmlns:p14="http://schemas.microsoft.com/office/powerpoint/2010/main" val="60432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11" Type="http://schemas.openxmlformats.org/officeDocument/2006/relationships/image" Target="../media/image3.png"/><Relationship Id="rId5" Type="http://schemas.openxmlformats.org/officeDocument/2006/relationships/theme" Target="../theme/theme1.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
            </p:custDataLst>
            <p:extLst>
              <p:ext uri="{D42A27DB-BD31-4B8C-83A1-F6EECF244321}">
                <p14:modId xmlns:p14="http://schemas.microsoft.com/office/powerpoint/2010/main" val="2224359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076" name="think-cell Slide" r:id="rId8" imgW="395" imgH="394" progId="TCLayout.ActiveDocument.1">
                  <p:embed/>
                </p:oleObj>
              </mc:Choice>
              <mc:Fallback>
                <p:oleObj name="think-cell Slide" r:id="rId8" imgW="395" imgH="394"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7" name="Rectangle 6"/>
          <p:cNvSpPr/>
          <p:nvPr/>
        </p:nvSpPr>
        <p:spPr>
          <a:xfrm>
            <a:off x="0" y="0"/>
            <a:ext cx="12192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descr="NDOH Logo.jpg"/>
          <p:cNvPicPr>
            <a:picLocks noChangeAspect="1"/>
          </p:cNvPicPr>
          <p:nvPr/>
        </p:nvPicPr>
        <p:blipFill>
          <a:blip r:embed="rId10" cstate="print"/>
          <a:stretch>
            <a:fillRect/>
          </a:stretch>
        </p:blipFill>
        <p:spPr>
          <a:xfrm>
            <a:off x="479377" y="6080006"/>
            <a:ext cx="1728192" cy="633600"/>
          </a:xfrm>
          <a:prstGeom prst="rect">
            <a:avLst/>
          </a:prstGeom>
        </p:spPr>
      </p:pic>
      <p:cxnSp>
        <p:nvCxnSpPr>
          <p:cNvPr id="15" name="Straight Connector 14"/>
          <p:cNvCxnSpPr/>
          <p:nvPr userDrawn="1"/>
        </p:nvCxnSpPr>
        <p:spPr>
          <a:xfrm>
            <a:off x="0" y="5949280"/>
            <a:ext cx="12192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rotWithShape="1">
          <a:blip r:embed="rId11"/>
          <a:srcRect t="6042" b="4962"/>
          <a:stretch/>
        </p:blipFill>
        <p:spPr>
          <a:xfrm>
            <a:off x="10704512" y="6080005"/>
            <a:ext cx="1077758" cy="678963"/>
          </a:xfrm>
          <a:prstGeom prst="rect">
            <a:avLst/>
          </a:prstGeom>
        </p:spPr>
      </p:pic>
      <p:sp>
        <p:nvSpPr>
          <p:cNvPr id="10" name="Rectangle 26"/>
          <p:cNvSpPr>
            <a:spLocks noGrp="1" noChangeArrowheads="1"/>
          </p:cNvSpPr>
          <p:nvPr>
            <p:ph type="sldNum" sz="quarter" idx="4"/>
          </p:nvPr>
        </p:nvSpPr>
        <p:spPr>
          <a:xfrm>
            <a:off x="11759952" y="6605736"/>
            <a:ext cx="432048" cy="252264"/>
          </a:xfrm>
          <a:prstGeom prst="rect">
            <a:avLst/>
          </a:prstGeom>
          <a:ln/>
        </p:spPr>
        <p:txBody>
          <a:bodyPr anchor="b"/>
          <a:lstStyle>
            <a:lvl1pPr algn="r">
              <a:defRPr sz="1200"/>
            </a:lvl1pPr>
          </a:lstStyle>
          <a:p>
            <a:fld id="{2017EE79-33E5-4C4B-BAE3-E8DBEA3383C6}" type="slidenum">
              <a:rPr lang="en-ZA" smtClean="0"/>
              <a:pPr/>
              <a:t>‹#›</a:t>
            </a:fld>
            <a:endParaRPr lang="en-ZA" dirty="0"/>
          </a:p>
        </p:txBody>
      </p:sp>
    </p:spTree>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 id="2147483668"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pos="7469" userDrawn="1">
          <p15:clr>
            <a:srgbClr val="F26B43"/>
          </p15:clr>
        </p15:guide>
        <p15:guide id="5" orient="horz" pos="799" userDrawn="1">
          <p15:clr>
            <a:srgbClr val="F26B43"/>
          </p15:clr>
        </p15:guide>
        <p15:guide id="6"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302CB-D301-4927-83A8-7B9DCB4E4A9B}" type="datetimeFigureOut">
              <a:rPr lang="en-ZA" smtClean="0"/>
              <a:t>2020/04/11</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E7068-D74A-42A4-A1F2-8D0FCFE26AAF}" type="slidenum">
              <a:rPr lang="en-ZA" smtClean="0"/>
              <a:t>‹#›</a:t>
            </a:fld>
            <a:endParaRPr lang="en-ZA"/>
          </a:p>
        </p:txBody>
      </p:sp>
    </p:spTree>
    <p:extLst>
      <p:ext uri="{BB962C8B-B14F-4D97-AF65-F5344CB8AC3E}">
        <p14:creationId xmlns:p14="http://schemas.microsoft.com/office/powerpoint/2010/main" val="20635762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3.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DABBD-7FA7-2446-9146-4E1655A1017D}"/>
              </a:ext>
            </a:extLst>
          </p:cNvPr>
          <p:cNvPicPr>
            <a:picLocks noChangeAspect="1"/>
          </p:cNvPicPr>
          <p:nvPr/>
        </p:nvPicPr>
        <p:blipFill rotWithShape="1">
          <a:blip r:embed="rId3">
            <a:alphaModFix amt="35000"/>
          </a:blip>
          <a:srcRect t="5555"/>
          <a:stretch/>
        </p:blipFill>
        <p:spPr>
          <a:xfrm>
            <a:off x="0" y="1052736"/>
            <a:ext cx="12192000" cy="4897214"/>
          </a:xfrm>
          <a:prstGeom prst="rect">
            <a:avLst/>
          </a:prstGeom>
        </p:spPr>
      </p:pic>
      <p:sp>
        <p:nvSpPr>
          <p:cNvPr id="2" name="Text Placeholder 1"/>
          <p:cNvSpPr>
            <a:spLocks noGrp="1"/>
          </p:cNvSpPr>
          <p:nvPr>
            <p:ph type="body" sz="quarter" idx="10"/>
          </p:nvPr>
        </p:nvSpPr>
        <p:spPr>
          <a:xfrm>
            <a:off x="3431704" y="2708920"/>
            <a:ext cx="8534400" cy="1944414"/>
          </a:xfrm>
        </p:spPr>
        <p:txBody>
          <a:bodyPr/>
          <a:lstStyle/>
          <a:p>
            <a:pPr>
              <a:lnSpc>
                <a:spcPct val="150000"/>
              </a:lnSpc>
            </a:pPr>
            <a:r>
              <a:rPr lang="en-ZA" sz="2800" b="1" dirty="0">
                <a:latin typeface="+mn-lt"/>
              </a:rPr>
              <a:t>Portfolio Committee on Health  </a:t>
            </a:r>
          </a:p>
          <a:p>
            <a:pPr>
              <a:lnSpc>
                <a:spcPct val="150000"/>
              </a:lnSpc>
            </a:pPr>
            <a:r>
              <a:rPr lang="en-ZA" sz="2800" dirty="0">
                <a:latin typeface="+mn-lt"/>
              </a:rPr>
              <a:t>COVID-19 Public Health Response</a:t>
            </a:r>
          </a:p>
          <a:p>
            <a:pPr>
              <a:lnSpc>
                <a:spcPct val="150000"/>
              </a:lnSpc>
            </a:pPr>
            <a:r>
              <a:rPr lang="en-ZA" sz="1800" dirty="0">
                <a:latin typeface="+mn-lt"/>
              </a:rPr>
              <a:t>10</a:t>
            </a:r>
            <a:r>
              <a:rPr lang="en-ZA" sz="1800" baseline="30000" dirty="0">
                <a:latin typeface="+mn-lt"/>
              </a:rPr>
              <a:t>th</a:t>
            </a:r>
            <a:r>
              <a:rPr lang="en-ZA" sz="1800" dirty="0">
                <a:latin typeface="+mn-lt"/>
              </a:rPr>
              <a:t> April 2020</a:t>
            </a:r>
          </a:p>
        </p:txBody>
      </p:sp>
    </p:spTree>
    <p:extLst>
      <p:ext uri="{BB962C8B-B14F-4D97-AF65-F5344CB8AC3E}">
        <p14:creationId xmlns:p14="http://schemas.microsoft.com/office/powerpoint/2010/main" val="488032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6FECB-94B2-4B0B-9901-4725C035B11F}"/>
              </a:ext>
            </a:extLst>
          </p:cNvPr>
          <p:cNvSpPr>
            <a:spLocks noGrp="1"/>
          </p:cNvSpPr>
          <p:nvPr>
            <p:ph type="title"/>
          </p:nvPr>
        </p:nvSpPr>
        <p:spPr>
          <a:xfrm>
            <a:off x="161925" y="274638"/>
            <a:ext cx="11420475" cy="1143000"/>
          </a:xfrm>
        </p:spPr>
        <p:txBody>
          <a:bodyPr/>
          <a:lstStyle/>
          <a:p>
            <a:pPr algn="ctr"/>
            <a:r>
              <a:rPr lang="en-US" sz="3200" dirty="0">
                <a:solidFill>
                  <a:schemeClr val="bg1"/>
                </a:solidFill>
              </a:rPr>
              <a:t>Imperial College Modelling of effectiveness of interventions</a:t>
            </a:r>
            <a:endParaRPr lang="en-ZA" sz="3200" dirty="0">
              <a:solidFill>
                <a:schemeClr val="bg1"/>
              </a:solidFill>
            </a:endParaRPr>
          </a:p>
        </p:txBody>
      </p:sp>
      <p:pic>
        <p:nvPicPr>
          <p:cNvPr id="6" name="Content Placeholder 5">
            <a:extLst>
              <a:ext uri="{FF2B5EF4-FFF2-40B4-BE49-F238E27FC236}">
                <a16:creationId xmlns:a16="http://schemas.microsoft.com/office/drawing/2014/main" id="{841591AA-0CF8-4763-B018-3BA25B9B83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25" y="1825625"/>
            <a:ext cx="12030075" cy="4667250"/>
          </a:xfrm>
        </p:spPr>
      </p:pic>
    </p:spTree>
    <p:extLst>
      <p:ext uri="{BB962C8B-B14F-4D97-AF65-F5344CB8AC3E}">
        <p14:creationId xmlns:p14="http://schemas.microsoft.com/office/powerpoint/2010/main" val="128043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11</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6042025"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Readiness for Worst Case Scenario </a:t>
            </a:r>
          </a:p>
        </p:txBody>
      </p:sp>
      <p:pic>
        <p:nvPicPr>
          <p:cNvPr id="4" name="Picture 3">
            <a:extLst>
              <a:ext uri="{FF2B5EF4-FFF2-40B4-BE49-F238E27FC236}">
                <a16:creationId xmlns:a16="http://schemas.microsoft.com/office/drawing/2014/main" id="{6E39A2AA-1184-524E-B840-F02C2361BB53}"/>
              </a:ext>
            </a:extLst>
          </p:cNvPr>
          <p:cNvPicPr>
            <a:picLocks noChangeAspect="1"/>
          </p:cNvPicPr>
          <p:nvPr/>
        </p:nvPicPr>
        <p:blipFill>
          <a:blip r:embed="rId2"/>
          <a:stretch>
            <a:fillRect/>
          </a:stretch>
        </p:blipFill>
        <p:spPr>
          <a:xfrm>
            <a:off x="44355" y="1412776"/>
            <a:ext cx="6624034" cy="3905994"/>
          </a:xfrm>
          <a:prstGeom prst="rect">
            <a:avLst/>
          </a:prstGeom>
        </p:spPr>
      </p:pic>
      <p:pic>
        <p:nvPicPr>
          <p:cNvPr id="10" name="Picture 9">
            <a:extLst>
              <a:ext uri="{FF2B5EF4-FFF2-40B4-BE49-F238E27FC236}">
                <a16:creationId xmlns:a16="http://schemas.microsoft.com/office/drawing/2014/main" id="{C2CAB453-028D-F04A-9FD1-9B983E0FD06F}"/>
              </a:ext>
            </a:extLst>
          </p:cNvPr>
          <p:cNvPicPr>
            <a:picLocks noChangeAspect="1"/>
          </p:cNvPicPr>
          <p:nvPr/>
        </p:nvPicPr>
        <p:blipFill>
          <a:blip r:embed="rId2"/>
          <a:stretch>
            <a:fillRect/>
          </a:stretch>
        </p:blipFill>
        <p:spPr>
          <a:xfrm>
            <a:off x="45640" y="1574354"/>
            <a:ext cx="6350020" cy="3744416"/>
          </a:xfrm>
          <a:prstGeom prst="rect">
            <a:avLst/>
          </a:prstGeom>
        </p:spPr>
      </p:pic>
      <p:pic>
        <p:nvPicPr>
          <p:cNvPr id="11" name="Picture 10">
            <a:extLst>
              <a:ext uri="{FF2B5EF4-FFF2-40B4-BE49-F238E27FC236}">
                <a16:creationId xmlns:a16="http://schemas.microsoft.com/office/drawing/2014/main" id="{CC7D924F-0F1C-024D-A406-62495D5FCBD3}"/>
              </a:ext>
            </a:extLst>
          </p:cNvPr>
          <p:cNvPicPr>
            <a:picLocks noChangeAspect="1"/>
          </p:cNvPicPr>
          <p:nvPr/>
        </p:nvPicPr>
        <p:blipFill>
          <a:blip r:embed="rId3"/>
          <a:stretch>
            <a:fillRect/>
          </a:stretch>
        </p:blipFill>
        <p:spPr>
          <a:xfrm>
            <a:off x="6023992" y="1844824"/>
            <a:ext cx="6135298" cy="3331343"/>
          </a:xfrm>
          <a:prstGeom prst="rect">
            <a:avLst/>
          </a:prstGeom>
        </p:spPr>
      </p:pic>
      <p:sp>
        <p:nvSpPr>
          <p:cNvPr id="12" name="Rectangle 11">
            <a:extLst>
              <a:ext uri="{FF2B5EF4-FFF2-40B4-BE49-F238E27FC236}">
                <a16:creationId xmlns:a16="http://schemas.microsoft.com/office/drawing/2014/main" id="{6ECF68F8-6E7E-B84C-A40A-1F3E7A00A651}"/>
              </a:ext>
            </a:extLst>
          </p:cNvPr>
          <p:cNvSpPr/>
          <p:nvPr/>
        </p:nvSpPr>
        <p:spPr>
          <a:xfrm>
            <a:off x="2207568" y="5949280"/>
            <a:ext cx="367240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i="1" dirty="0">
                <a:solidFill>
                  <a:sysClr val="windowText" lastClr="000000"/>
                </a:solidFill>
              </a:rPr>
              <a:t>Source: MASHA currently under review (as of April 8</a:t>
            </a:r>
            <a:r>
              <a:rPr lang="en-US" sz="1050" i="1" baseline="30000" dirty="0">
                <a:solidFill>
                  <a:sysClr val="windowText" lastClr="000000"/>
                </a:solidFill>
              </a:rPr>
              <a:t>th) </a:t>
            </a:r>
            <a:endParaRPr lang="en-US" sz="1050" i="1" dirty="0">
              <a:solidFill>
                <a:sysClr val="windowText" lastClr="000000"/>
              </a:solidFill>
            </a:endParaRPr>
          </a:p>
        </p:txBody>
      </p:sp>
    </p:spTree>
    <p:extLst>
      <p:ext uri="{BB962C8B-B14F-4D97-AF65-F5344CB8AC3E}">
        <p14:creationId xmlns:p14="http://schemas.microsoft.com/office/powerpoint/2010/main" val="120896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12</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7632848"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Estimated Bed Requirements</a:t>
            </a:r>
          </a:p>
        </p:txBody>
      </p:sp>
      <p:pic>
        <p:nvPicPr>
          <p:cNvPr id="6" name="Picture 5">
            <a:extLst>
              <a:ext uri="{FF2B5EF4-FFF2-40B4-BE49-F238E27FC236}">
                <a16:creationId xmlns:a16="http://schemas.microsoft.com/office/drawing/2014/main" id="{50E52FFC-C158-C94C-86EF-085AC2F15DFB}"/>
              </a:ext>
            </a:extLst>
          </p:cNvPr>
          <p:cNvPicPr>
            <a:picLocks noChangeAspect="1"/>
          </p:cNvPicPr>
          <p:nvPr/>
        </p:nvPicPr>
        <p:blipFill>
          <a:blip r:embed="rId2"/>
          <a:stretch>
            <a:fillRect/>
          </a:stretch>
        </p:blipFill>
        <p:spPr>
          <a:xfrm>
            <a:off x="2285595" y="1304704"/>
            <a:ext cx="7200800" cy="1911717"/>
          </a:xfrm>
          <a:prstGeom prst="rect">
            <a:avLst/>
          </a:prstGeom>
        </p:spPr>
      </p:pic>
      <p:pic>
        <p:nvPicPr>
          <p:cNvPr id="7" name="Picture 6">
            <a:extLst>
              <a:ext uri="{FF2B5EF4-FFF2-40B4-BE49-F238E27FC236}">
                <a16:creationId xmlns:a16="http://schemas.microsoft.com/office/drawing/2014/main" id="{E805DAF3-AFEC-7F4D-97D6-A7F404A37E3B}"/>
              </a:ext>
            </a:extLst>
          </p:cNvPr>
          <p:cNvPicPr>
            <a:picLocks noChangeAspect="1"/>
          </p:cNvPicPr>
          <p:nvPr/>
        </p:nvPicPr>
        <p:blipFill>
          <a:blip r:embed="rId3"/>
          <a:stretch>
            <a:fillRect/>
          </a:stretch>
        </p:blipFill>
        <p:spPr>
          <a:xfrm>
            <a:off x="72008" y="3645024"/>
            <a:ext cx="5879976" cy="1686576"/>
          </a:xfrm>
          <a:prstGeom prst="rect">
            <a:avLst/>
          </a:prstGeom>
        </p:spPr>
      </p:pic>
      <p:pic>
        <p:nvPicPr>
          <p:cNvPr id="8" name="Picture 7">
            <a:extLst>
              <a:ext uri="{FF2B5EF4-FFF2-40B4-BE49-F238E27FC236}">
                <a16:creationId xmlns:a16="http://schemas.microsoft.com/office/drawing/2014/main" id="{FA2BE0A2-9655-254F-BDF4-7530AF0906EE}"/>
              </a:ext>
            </a:extLst>
          </p:cNvPr>
          <p:cNvPicPr>
            <a:picLocks noChangeAspect="1"/>
          </p:cNvPicPr>
          <p:nvPr/>
        </p:nvPicPr>
        <p:blipFill>
          <a:blip r:embed="rId4"/>
          <a:stretch>
            <a:fillRect/>
          </a:stretch>
        </p:blipFill>
        <p:spPr>
          <a:xfrm>
            <a:off x="5885995" y="3623915"/>
            <a:ext cx="5879975" cy="1707685"/>
          </a:xfrm>
          <a:prstGeom prst="rect">
            <a:avLst/>
          </a:prstGeom>
        </p:spPr>
      </p:pic>
      <p:sp>
        <p:nvSpPr>
          <p:cNvPr id="12" name="Rectangle 11">
            <a:extLst>
              <a:ext uri="{FF2B5EF4-FFF2-40B4-BE49-F238E27FC236}">
                <a16:creationId xmlns:a16="http://schemas.microsoft.com/office/drawing/2014/main" id="{F757913D-CC1D-924B-98D7-FD80492804F5}"/>
              </a:ext>
            </a:extLst>
          </p:cNvPr>
          <p:cNvSpPr/>
          <p:nvPr/>
        </p:nvSpPr>
        <p:spPr>
          <a:xfrm>
            <a:off x="2207568" y="5949280"/>
            <a:ext cx="367240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i="1" dirty="0">
                <a:solidFill>
                  <a:sysClr val="windowText" lastClr="000000"/>
                </a:solidFill>
              </a:rPr>
              <a:t>Source: MASHA currently under review (as of April 8</a:t>
            </a:r>
            <a:r>
              <a:rPr lang="en-US" sz="1050" i="1" baseline="30000" dirty="0">
                <a:solidFill>
                  <a:sysClr val="windowText" lastClr="000000"/>
                </a:solidFill>
              </a:rPr>
              <a:t>th) </a:t>
            </a:r>
            <a:endParaRPr lang="en-US" sz="1050" i="1" dirty="0">
              <a:solidFill>
                <a:sysClr val="windowText" lastClr="000000"/>
              </a:solidFill>
            </a:endParaRPr>
          </a:p>
        </p:txBody>
      </p:sp>
    </p:spTree>
    <p:extLst>
      <p:ext uri="{BB962C8B-B14F-4D97-AF65-F5344CB8AC3E}">
        <p14:creationId xmlns:p14="http://schemas.microsoft.com/office/powerpoint/2010/main" val="2400022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13</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Facility Readiness --- Beds and Ventilators </a:t>
            </a:r>
          </a:p>
        </p:txBody>
      </p:sp>
      <p:sp>
        <p:nvSpPr>
          <p:cNvPr id="13" name="Rectangle 12">
            <a:extLst>
              <a:ext uri="{FF2B5EF4-FFF2-40B4-BE49-F238E27FC236}">
                <a16:creationId xmlns:a16="http://schemas.microsoft.com/office/drawing/2014/main" id="{A6232BFC-2BDE-A048-BFE2-29437A74C17C}"/>
              </a:ext>
            </a:extLst>
          </p:cNvPr>
          <p:cNvSpPr/>
          <p:nvPr/>
        </p:nvSpPr>
        <p:spPr>
          <a:xfrm>
            <a:off x="2207568" y="5949280"/>
            <a:ext cx="367240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i="1" dirty="0">
                <a:solidFill>
                  <a:sysClr val="windowText" lastClr="000000"/>
                </a:solidFill>
              </a:rPr>
              <a:t>Source: DHIS, Facility Readiness Team</a:t>
            </a:r>
          </a:p>
        </p:txBody>
      </p:sp>
      <p:pic>
        <p:nvPicPr>
          <p:cNvPr id="9" name="Picture 8">
            <a:extLst>
              <a:ext uri="{FF2B5EF4-FFF2-40B4-BE49-F238E27FC236}">
                <a16:creationId xmlns:a16="http://schemas.microsoft.com/office/drawing/2014/main" id="{26DF326F-AFF8-4540-A12B-60F1269A15EF}"/>
              </a:ext>
            </a:extLst>
          </p:cNvPr>
          <p:cNvPicPr>
            <a:picLocks noChangeAspect="1"/>
          </p:cNvPicPr>
          <p:nvPr/>
        </p:nvPicPr>
        <p:blipFill>
          <a:blip r:embed="rId2"/>
          <a:stretch>
            <a:fillRect/>
          </a:stretch>
        </p:blipFill>
        <p:spPr>
          <a:xfrm>
            <a:off x="191344" y="1198575"/>
            <a:ext cx="9289032" cy="3111500"/>
          </a:xfrm>
          <a:prstGeom prst="rect">
            <a:avLst/>
          </a:prstGeom>
        </p:spPr>
      </p:pic>
      <p:pic>
        <p:nvPicPr>
          <p:cNvPr id="10" name="Picture 9">
            <a:extLst>
              <a:ext uri="{FF2B5EF4-FFF2-40B4-BE49-F238E27FC236}">
                <a16:creationId xmlns:a16="http://schemas.microsoft.com/office/drawing/2014/main" id="{F29EE749-3966-F34D-9761-E4FD579EF383}"/>
              </a:ext>
            </a:extLst>
          </p:cNvPr>
          <p:cNvPicPr>
            <a:picLocks noChangeAspect="1"/>
          </p:cNvPicPr>
          <p:nvPr/>
        </p:nvPicPr>
        <p:blipFill>
          <a:blip r:embed="rId3"/>
          <a:stretch>
            <a:fillRect/>
          </a:stretch>
        </p:blipFill>
        <p:spPr>
          <a:xfrm>
            <a:off x="183840" y="4509120"/>
            <a:ext cx="9296264" cy="990600"/>
          </a:xfrm>
          <a:prstGeom prst="rect">
            <a:avLst/>
          </a:prstGeom>
        </p:spPr>
      </p:pic>
      <p:sp>
        <p:nvSpPr>
          <p:cNvPr id="14" name="Rectangle 13">
            <a:extLst>
              <a:ext uri="{FF2B5EF4-FFF2-40B4-BE49-F238E27FC236}">
                <a16:creationId xmlns:a16="http://schemas.microsoft.com/office/drawing/2014/main" id="{EB1C5D83-A077-CA47-9921-0084FE2EA6DE}"/>
              </a:ext>
            </a:extLst>
          </p:cNvPr>
          <p:cNvSpPr/>
          <p:nvPr/>
        </p:nvSpPr>
        <p:spPr>
          <a:xfrm>
            <a:off x="9624392" y="1198575"/>
            <a:ext cx="2351584" cy="4524315"/>
          </a:xfrm>
          <a:prstGeom prst="rect">
            <a:avLst/>
          </a:prstGeom>
          <a:ln>
            <a:solidFill>
              <a:schemeClr val="tx2"/>
            </a:solidFill>
          </a:ln>
        </p:spPr>
        <p:txBody>
          <a:bodyPr wrap="square">
            <a:spAutoFit/>
          </a:bodyPr>
          <a:lstStyle/>
          <a:p>
            <a:r>
              <a:rPr lang="en-ZA" sz="1200" b="1" dirty="0"/>
              <a:t>Assumptions to Note:</a:t>
            </a:r>
          </a:p>
          <a:p>
            <a:pPr marL="285750" indent="-285750">
              <a:buFont typeface="Arial" panose="020B0604020202020204" pitchFamily="34" charset="0"/>
              <a:buChar char="•"/>
            </a:pPr>
            <a:r>
              <a:rPr lang="en-ZA" sz="1200" dirty="0"/>
              <a:t>90% of CC beds in the country have physical working ventilators in place</a:t>
            </a:r>
          </a:p>
          <a:p>
            <a:pPr marL="285750" indent="-285750">
              <a:buFont typeface="Arial" panose="020B0604020202020204" pitchFamily="34" charset="0"/>
              <a:buChar char="•"/>
            </a:pPr>
            <a:r>
              <a:rPr lang="en-ZA" sz="1200" dirty="0"/>
              <a:t>20% of </a:t>
            </a:r>
            <a:r>
              <a:rPr lang="en-ZA" sz="1200" dirty="0" err="1"/>
              <a:t>Paeds</a:t>
            </a:r>
            <a:r>
              <a:rPr lang="en-ZA" sz="1200" dirty="0"/>
              <a:t>/  neonatal CC beds have a working ventilator that can be used for adults (the remainder can be used for </a:t>
            </a:r>
            <a:r>
              <a:rPr lang="en-ZA" sz="1200" dirty="0" err="1"/>
              <a:t>Paeds</a:t>
            </a:r>
            <a:r>
              <a:rPr lang="en-ZA" sz="1200" dirty="0"/>
              <a:t> and will suffice taking into account this disease does not affect a large amount of this patient population)</a:t>
            </a:r>
          </a:p>
          <a:p>
            <a:pPr marL="285750" indent="-285750">
              <a:buFont typeface="Arial" panose="020B0604020202020204" pitchFamily="34" charset="0"/>
              <a:buChar char="•"/>
            </a:pPr>
            <a:r>
              <a:rPr lang="en-ZA" sz="1200" dirty="0"/>
              <a:t>Existing bed capacity is calculated using all CC beds registered, half the high care beds registered and 20% of paediatric/ neonatal beds registered. This in terms of both physical space and </a:t>
            </a:r>
            <a:r>
              <a:rPr lang="en-ZA" sz="1200" dirty="0" err="1"/>
              <a:t>infrastrucutre</a:t>
            </a:r>
            <a:r>
              <a:rPr lang="en-ZA" sz="1200" dirty="0"/>
              <a:t> required for those beds (suction, gas supply, electricity)</a:t>
            </a:r>
          </a:p>
          <a:p>
            <a:pPr marL="285750" indent="-285750">
              <a:buFont typeface="Arial" panose="020B0604020202020204" pitchFamily="34" charset="0"/>
              <a:buChar char="•"/>
            </a:pPr>
            <a:endParaRPr lang="en-ZA" sz="1200" dirty="0"/>
          </a:p>
        </p:txBody>
      </p:sp>
    </p:spTree>
    <p:extLst>
      <p:ext uri="{BB962C8B-B14F-4D97-AF65-F5344CB8AC3E}">
        <p14:creationId xmlns:p14="http://schemas.microsoft.com/office/powerpoint/2010/main" val="2974739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14</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11089232"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Quarantine and Testing Stations per Province</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graphicFrame>
        <p:nvGraphicFramePr>
          <p:cNvPr id="8" name="Table 7">
            <a:extLst>
              <a:ext uri="{FF2B5EF4-FFF2-40B4-BE49-F238E27FC236}">
                <a16:creationId xmlns:a16="http://schemas.microsoft.com/office/drawing/2014/main" id="{2DA2B82E-10AB-EC44-8750-A33135D1DF37}"/>
              </a:ext>
            </a:extLst>
          </p:cNvPr>
          <p:cNvGraphicFramePr>
            <a:graphicFrameLocks noGrp="1"/>
          </p:cNvGraphicFramePr>
          <p:nvPr>
            <p:extLst>
              <p:ext uri="{D42A27DB-BD31-4B8C-83A1-F6EECF244321}">
                <p14:modId xmlns:p14="http://schemas.microsoft.com/office/powerpoint/2010/main" val="134853015"/>
              </p:ext>
            </p:extLst>
          </p:nvPr>
        </p:nvGraphicFramePr>
        <p:xfrm>
          <a:off x="227531" y="1336153"/>
          <a:ext cx="11304890" cy="3579828"/>
        </p:xfrm>
        <a:graphic>
          <a:graphicData uri="http://schemas.openxmlformats.org/drawingml/2006/table">
            <a:tbl>
              <a:tblPr>
                <a:tableStyleId>{5C22544A-7EE6-4342-B048-85BDC9FD1C3A}</a:tableStyleId>
              </a:tblPr>
              <a:tblGrid>
                <a:gridCol w="3204173">
                  <a:extLst>
                    <a:ext uri="{9D8B030D-6E8A-4147-A177-3AD203B41FA5}">
                      <a16:colId xmlns:a16="http://schemas.microsoft.com/office/drawing/2014/main" val="2794536756"/>
                    </a:ext>
                  </a:extLst>
                </a:gridCol>
                <a:gridCol w="792088">
                  <a:extLst>
                    <a:ext uri="{9D8B030D-6E8A-4147-A177-3AD203B41FA5}">
                      <a16:colId xmlns:a16="http://schemas.microsoft.com/office/drawing/2014/main" val="937798134"/>
                    </a:ext>
                  </a:extLst>
                </a:gridCol>
                <a:gridCol w="792088">
                  <a:extLst>
                    <a:ext uri="{9D8B030D-6E8A-4147-A177-3AD203B41FA5}">
                      <a16:colId xmlns:a16="http://schemas.microsoft.com/office/drawing/2014/main" val="2482801947"/>
                    </a:ext>
                  </a:extLst>
                </a:gridCol>
                <a:gridCol w="720080">
                  <a:extLst>
                    <a:ext uri="{9D8B030D-6E8A-4147-A177-3AD203B41FA5}">
                      <a16:colId xmlns:a16="http://schemas.microsoft.com/office/drawing/2014/main" val="619859273"/>
                    </a:ext>
                  </a:extLst>
                </a:gridCol>
                <a:gridCol w="720080">
                  <a:extLst>
                    <a:ext uri="{9D8B030D-6E8A-4147-A177-3AD203B41FA5}">
                      <a16:colId xmlns:a16="http://schemas.microsoft.com/office/drawing/2014/main" val="470390259"/>
                    </a:ext>
                  </a:extLst>
                </a:gridCol>
                <a:gridCol w="1008112">
                  <a:extLst>
                    <a:ext uri="{9D8B030D-6E8A-4147-A177-3AD203B41FA5}">
                      <a16:colId xmlns:a16="http://schemas.microsoft.com/office/drawing/2014/main" val="2207036405"/>
                    </a:ext>
                  </a:extLst>
                </a:gridCol>
                <a:gridCol w="720080">
                  <a:extLst>
                    <a:ext uri="{9D8B030D-6E8A-4147-A177-3AD203B41FA5}">
                      <a16:colId xmlns:a16="http://schemas.microsoft.com/office/drawing/2014/main" val="613015812"/>
                    </a:ext>
                  </a:extLst>
                </a:gridCol>
                <a:gridCol w="936104">
                  <a:extLst>
                    <a:ext uri="{9D8B030D-6E8A-4147-A177-3AD203B41FA5}">
                      <a16:colId xmlns:a16="http://schemas.microsoft.com/office/drawing/2014/main" val="4289989677"/>
                    </a:ext>
                  </a:extLst>
                </a:gridCol>
                <a:gridCol w="864096">
                  <a:extLst>
                    <a:ext uri="{9D8B030D-6E8A-4147-A177-3AD203B41FA5}">
                      <a16:colId xmlns:a16="http://schemas.microsoft.com/office/drawing/2014/main" val="1654912520"/>
                    </a:ext>
                  </a:extLst>
                </a:gridCol>
                <a:gridCol w="720080">
                  <a:extLst>
                    <a:ext uri="{9D8B030D-6E8A-4147-A177-3AD203B41FA5}">
                      <a16:colId xmlns:a16="http://schemas.microsoft.com/office/drawing/2014/main" val="2845574923"/>
                    </a:ext>
                  </a:extLst>
                </a:gridCol>
                <a:gridCol w="827909">
                  <a:extLst>
                    <a:ext uri="{9D8B030D-6E8A-4147-A177-3AD203B41FA5}">
                      <a16:colId xmlns:a16="http://schemas.microsoft.com/office/drawing/2014/main" val="2474641036"/>
                    </a:ext>
                  </a:extLst>
                </a:gridCol>
              </a:tblGrid>
              <a:tr h="596638">
                <a:tc>
                  <a:txBody>
                    <a:bodyPr/>
                    <a:lstStyle/>
                    <a:p>
                      <a:pPr algn="l" fontAlgn="ctr"/>
                      <a:r>
                        <a:rPr lang="en-ZA" sz="1200" b="1" u="none" strike="noStrike" dirty="0">
                          <a:solidFill>
                            <a:schemeClr val="bg1"/>
                          </a:solidFill>
                          <a:effectLst/>
                        </a:rPr>
                        <a:t>Quarantine </a:t>
                      </a:r>
                      <a:endParaRPr lang="en-ZA" sz="1200" b="1" i="0" u="none" strike="noStrike" dirty="0">
                        <a:solidFill>
                          <a:schemeClr val="bg1"/>
                        </a:solidFill>
                        <a:effectLst/>
                        <a:latin typeface="Calibri" panose="020F0502020204030204" pitchFamily="34" charset="0"/>
                      </a:endParaRPr>
                    </a:p>
                  </a:txBody>
                  <a:tcPr marL="6330" marR="6330" marT="6330" marB="0" anchor="ctr">
                    <a:solidFill>
                      <a:srgbClr val="005D28"/>
                    </a:solidFill>
                  </a:tcPr>
                </a:tc>
                <a:tc>
                  <a:txBody>
                    <a:bodyPr/>
                    <a:lstStyle/>
                    <a:p>
                      <a:pPr algn="ctr" fontAlgn="b"/>
                      <a:r>
                        <a:rPr lang="en-ZA" sz="1200" b="1" u="none" strike="noStrike" dirty="0">
                          <a:solidFill>
                            <a:schemeClr val="bg1"/>
                          </a:solidFill>
                          <a:effectLst/>
                        </a:rPr>
                        <a:t>National</a:t>
                      </a:r>
                      <a:endParaRPr lang="en-ZA" sz="1200" b="1" i="0" u="none" strike="noStrike" dirty="0">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a:solidFill>
                            <a:schemeClr val="bg1"/>
                          </a:solidFill>
                          <a:effectLst/>
                        </a:rPr>
                        <a:t>Eastern Cape </a:t>
                      </a:r>
                      <a:endParaRPr lang="en-ZA" sz="1200" b="1" i="0" u="none" strike="noStrike">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a:solidFill>
                            <a:schemeClr val="bg1"/>
                          </a:solidFill>
                          <a:effectLst/>
                        </a:rPr>
                        <a:t>Free State</a:t>
                      </a:r>
                      <a:endParaRPr lang="en-ZA" sz="1200" b="1" i="0" u="none" strike="noStrike">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a:solidFill>
                            <a:schemeClr val="bg1"/>
                          </a:solidFill>
                          <a:effectLst/>
                        </a:rPr>
                        <a:t>Gauteng</a:t>
                      </a:r>
                      <a:endParaRPr lang="en-ZA" sz="1200" b="1" i="0" u="none" strike="noStrike">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a:solidFill>
                            <a:schemeClr val="bg1"/>
                          </a:solidFill>
                          <a:effectLst/>
                        </a:rPr>
                        <a:t>KwaZulu-Natal</a:t>
                      </a:r>
                      <a:endParaRPr lang="en-ZA" sz="1200" b="1" i="0" u="none" strike="noStrike">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a:solidFill>
                            <a:schemeClr val="bg1"/>
                          </a:solidFill>
                          <a:effectLst/>
                        </a:rPr>
                        <a:t>Limpopo</a:t>
                      </a:r>
                      <a:endParaRPr lang="en-ZA" sz="1200" b="1" i="0" u="none" strike="noStrike">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a:solidFill>
                            <a:schemeClr val="bg1"/>
                          </a:solidFill>
                          <a:effectLst/>
                        </a:rPr>
                        <a:t>Mpumalanga</a:t>
                      </a:r>
                      <a:endParaRPr lang="en-ZA" sz="1200" b="1" i="0" u="none" strike="noStrike">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a:solidFill>
                            <a:schemeClr val="bg1"/>
                          </a:solidFill>
                          <a:effectLst/>
                        </a:rPr>
                        <a:t>North West </a:t>
                      </a:r>
                      <a:endParaRPr lang="en-ZA" sz="1200" b="1" i="0" u="none" strike="noStrike">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a:solidFill>
                            <a:schemeClr val="bg1"/>
                          </a:solidFill>
                          <a:effectLst/>
                        </a:rPr>
                        <a:t>Northern Cape </a:t>
                      </a:r>
                      <a:endParaRPr lang="en-ZA" sz="1200" b="1" i="0" u="none" strike="noStrike">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tc>
                  <a:txBody>
                    <a:bodyPr/>
                    <a:lstStyle/>
                    <a:p>
                      <a:pPr algn="ctr" fontAlgn="b"/>
                      <a:r>
                        <a:rPr lang="en-ZA" sz="1200" b="1" u="none" strike="noStrike" dirty="0">
                          <a:solidFill>
                            <a:schemeClr val="bg1"/>
                          </a:solidFill>
                          <a:effectLst/>
                        </a:rPr>
                        <a:t>Western Cape </a:t>
                      </a:r>
                      <a:endParaRPr lang="en-ZA" sz="1200" b="1" i="0" u="none" strike="noStrike" dirty="0">
                        <a:solidFill>
                          <a:schemeClr val="bg1"/>
                        </a:solidFill>
                        <a:effectLst/>
                        <a:latin typeface="Calibri" panose="020F0502020204030204" pitchFamily="34" charset="0"/>
                      </a:endParaRPr>
                    </a:p>
                  </a:txBody>
                  <a:tcPr marL="6330" marR="6330" marT="6330" marB="0" anchor="b">
                    <a:lnB w="12700" cap="flat" cmpd="sng" algn="ctr">
                      <a:solidFill>
                        <a:schemeClr val="tx1">
                          <a:lumMod val="65000"/>
                          <a:lumOff val="35000"/>
                        </a:schemeClr>
                      </a:solidFill>
                      <a:prstDash val="solid"/>
                      <a:round/>
                      <a:headEnd type="none" w="med" len="med"/>
                      <a:tailEnd type="none" w="med" len="med"/>
                    </a:lnB>
                    <a:solidFill>
                      <a:srgbClr val="005D28"/>
                    </a:solidFill>
                  </a:tcPr>
                </a:tc>
                <a:extLst>
                  <a:ext uri="{0D108BD9-81ED-4DB2-BD59-A6C34878D82A}">
                    <a16:rowId xmlns:a16="http://schemas.microsoft.com/office/drawing/2014/main" val="4003144857"/>
                  </a:ext>
                </a:extLst>
              </a:tr>
              <a:tr h="596638">
                <a:tc>
                  <a:txBody>
                    <a:bodyPr/>
                    <a:lstStyle/>
                    <a:p>
                      <a:pPr algn="l" fontAlgn="ctr"/>
                      <a:r>
                        <a:rPr lang="en-ZA" sz="1200" b="1" u="none" strike="noStrike" dirty="0">
                          <a:solidFill>
                            <a:schemeClr val="bg1"/>
                          </a:solidFill>
                          <a:effectLst/>
                        </a:rPr>
                        <a:t>Total planned quarantine sites</a:t>
                      </a:r>
                      <a:endParaRPr lang="en-ZA" sz="1200" b="1" i="0" u="none" strike="noStrike" dirty="0">
                        <a:solidFill>
                          <a:schemeClr val="bg1"/>
                        </a:solidFill>
                        <a:effectLst/>
                        <a:latin typeface="Calibri" panose="020F0502020204030204" pitchFamily="34" charset="0"/>
                      </a:endParaRPr>
                    </a:p>
                  </a:txBody>
                  <a:tcPr marL="6330" marR="6330" marT="6330" marB="0" anchor="ctr">
                    <a:lnR w="12700" cap="flat" cmpd="sng" algn="ctr">
                      <a:solidFill>
                        <a:schemeClr val="tx1"/>
                      </a:solidFill>
                      <a:prstDash val="solid"/>
                      <a:round/>
                      <a:headEnd type="none" w="med" len="med"/>
                      <a:tailEnd type="none" w="med" len="med"/>
                    </a:lnR>
                    <a:solidFill>
                      <a:srgbClr val="005D28"/>
                    </a:solidFill>
                  </a:tcPr>
                </a:tc>
                <a:tc>
                  <a:txBody>
                    <a:bodyPr/>
                    <a:lstStyle/>
                    <a:p>
                      <a:pPr algn="ctr" fontAlgn="b"/>
                      <a:r>
                        <a:rPr lang="en-ZA" sz="1400" u="none" strike="noStrike" dirty="0">
                          <a:effectLst/>
                        </a:rPr>
                        <a:t>1 644</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86</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TBC</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968</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313</a:t>
                      </a:r>
                      <a:endParaRPr lang="en-ZA" sz="1400" b="0" i="0" u="none" strike="noStrike" dirty="0">
                        <a:solidFill>
                          <a:srgbClr val="000000"/>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80</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173</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TBC</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9</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15</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274335"/>
                  </a:ext>
                </a:extLst>
              </a:tr>
              <a:tr h="596638">
                <a:tc>
                  <a:txBody>
                    <a:bodyPr/>
                    <a:lstStyle/>
                    <a:p>
                      <a:pPr algn="l" fontAlgn="ctr"/>
                      <a:r>
                        <a:rPr lang="en-ZA" sz="1200" b="1" u="none" strike="noStrike" dirty="0">
                          <a:solidFill>
                            <a:schemeClr val="bg1"/>
                          </a:solidFill>
                          <a:effectLst/>
                        </a:rPr>
                        <a:t>Total number of activated sites</a:t>
                      </a:r>
                      <a:endParaRPr lang="en-ZA" sz="1200" b="1" i="1" u="none" strike="noStrike" dirty="0">
                        <a:solidFill>
                          <a:schemeClr val="bg1"/>
                        </a:solidFill>
                        <a:effectLst/>
                        <a:latin typeface="Calibri" panose="020F0502020204030204" pitchFamily="34" charset="0"/>
                      </a:endParaRPr>
                    </a:p>
                  </a:txBody>
                  <a:tcPr marL="6330" marR="6330" marT="6330" marB="0" anchor="ctr">
                    <a:lnR w="12700" cap="flat" cmpd="sng" algn="ctr">
                      <a:solidFill>
                        <a:schemeClr val="tx1"/>
                      </a:solidFill>
                      <a:prstDash val="solid"/>
                      <a:round/>
                      <a:headEnd type="none" w="med" len="med"/>
                      <a:tailEnd type="none" w="med" len="med"/>
                    </a:lnR>
                    <a:solidFill>
                      <a:srgbClr val="005D28"/>
                    </a:solidFill>
                  </a:tcPr>
                </a:tc>
                <a:tc>
                  <a:txBody>
                    <a:bodyPr/>
                    <a:lstStyle/>
                    <a:p>
                      <a:pPr algn="ctr" fontAlgn="b"/>
                      <a:r>
                        <a:rPr lang="en-ZA" sz="1400" u="none" strike="noStrike" dirty="0">
                          <a:effectLst/>
                        </a:rPr>
                        <a:t>21</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0</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0</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3</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8</a:t>
                      </a:r>
                      <a:endParaRPr lang="en-ZA" sz="1400" b="0" i="0" u="none" strike="noStrike" dirty="0">
                        <a:solidFill>
                          <a:srgbClr val="000000"/>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2</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2</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0</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4</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2</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1791923"/>
                  </a:ext>
                </a:extLst>
              </a:tr>
              <a:tr h="596638">
                <a:tc>
                  <a:txBody>
                    <a:bodyPr/>
                    <a:lstStyle/>
                    <a:p>
                      <a:pPr algn="l" fontAlgn="ctr"/>
                      <a:r>
                        <a:rPr lang="en-ZA" sz="1200" b="1" u="none" strike="noStrike">
                          <a:solidFill>
                            <a:schemeClr val="bg1"/>
                          </a:solidFill>
                          <a:effectLst/>
                        </a:rPr>
                        <a:t>Total Number of beds available (total planned) </a:t>
                      </a:r>
                      <a:endParaRPr lang="en-ZA" sz="1200" b="1" i="0" u="none" strike="noStrike">
                        <a:solidFill>
                          <a:schemeClr val="bg1"/>
                        </a:solidFill>
                        <a:effectLst/>
                        <a:latin typeface="Calibri" panose="020F0502020204030204" pitchFamily="34" charset="0"/>
                      </a:endParaRPr>
                    </a:p>
                  </a:txBody>
                  <a:tcPr marL="6330" marR="6330" marT="6330" marB="0" anchor="ctr">
                    <a:lnR w="12700" cap="flat" cmpd="sng" algn="ctr">
                      <a:solidFill>
                        <a:schemeClr val="tx1"/>
                      </a:solidFill>
                      <a:prstDash val="solid"/>
                      <a:round/>
                      <a:headEnd type="none" w="med" len="med"/>
                      <a:tailEnd type="none" w="med" len="med"/>
                    </a:lnR>
                    <a:solidFill>
                      <a:srgbClr val="005D28"/>
                    </a:solidFill>
                  </a:tcPr>
                </a:tc>
                <a:tc>
                  <a:txBody>
                    <a:bodyPr/>
                    <a:lstStyle/>
                    <a:p>
                      <a:pPr algn="ctr" fontAlgn="b"/>
                      <a:r>
                        <a:rPr lang="en-ZA" sz="1400" u="none" strike="noStrike" dirty="0">
                          <a:effectLst/>
                        </a:rPr>
                        <a:t>7 356</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328</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1 117</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1 172</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613</a:t>
                      </a:r>
                      <a:endParaRPr lang="en-ZA" sz="1400" b="0" i="0" u="none" strike="noStrike">
                        <a:solidFill>
                          <a:srgbClr val="000000"/>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772</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1 481</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248</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43</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1 582</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201356"/>
                  </a:ext>
                </a:extLst>
              </a:tr>
              <a:tr h="596638">
                <a:tc>
                  <a:txBody>
                    <a:bodyPr/>
                    <a:lstStyle/>
                    <a:p>
                      <a:pPr algn="l" fontAlgn="ctr"/>
                      <a:r>
                        <a:rPr lang="en-ZA" sz="1200" b="1" u="none" strike="noStrike" dirty="0">
                          <a:solidFill>
                            <a:schemeClr val="bg1"/>
                          </a:solidFill>
                          <a:effectLst/>
                        </a:rPr>
                        <a:t>Total number of people placed in quarantine </a:t>
                      </a:r>
                      <a:endParaRPr lang="en-ZA" sz="1200" b="1" i="0" u="none" strike="noStrike" dirty="0">
                        <a:solidFill>
                          <a:schemeClr val="bg1"/>
                        </a:solidFill>
                        <a:effectLst/>
                        <a:latin typeface="Calibri" panose="020F0502020204030204" pitchFamily="34" charset="0"/>
                      </a:endParaRPr>
                    </a:p>
                  </a:txBody>
                  <a:tcPr marL="6330" marR="6330" marT="6330" marB="0" anchor="ctr">
                    <a:lnR w="12700" cap="flat" cmpd="sng" algn="ctr">
                      <a:solidFill>
                        <a:schemeClr val="tx1"/>
                      </a:solidFill>
                      <a:prstDash val="solid"/>
                      <a:round/>
                      <a:headEnd type="none" w="med" len="med"/>
                      <a:tailEnd type="none" w="med" len="med"/>
                    </a:lnR>
                    <a:solidFill>
                      <a:srgbClr val="005D28"/>
                    </a:solidFill>
                  </a:tcPr>
                </a:tc>
                <a:tc>
                  <a:txBody>
                    <a:bodyPr/>
                    <a:lstStyle/>
                    <a:p>
                      <a:pPr algn="ctr" fontAlgn="b"/>
                      <a:r>
                        <a:rPr lang="en-ZA" sz="1400" u="none" strike="noStrike" dirty="0">
                          <a:effectLst/>
                        </a:rPr>
                        <a:t>609</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TBC</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TBC</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359</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22</a:t>
                      </a:r>
                      <a:endParaRPr lang="en-ZA" sz="1400" b="0" i="0" u="none" strike="noStrike">
                        <a:solidFill>
                          <a:srgbClr val="000000"/>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29</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128</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12</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23</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36</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8698695"/>
                  </a:ext>
                </a:extLst>
              </a:tr>
              <a:tr h="596638">
                <a:tc>
                  <a:txBody>
                    <a:bodyPr/>
                    <a:lstStyle/>
                    <a:p>
                      <a:pPr algn="l" fontAlgn="ctr"/>
                      <a:r>
                        <a:rPr lang="en-ZA" sz="1200" b="1" u="none" strike="noStrike" dirty="0">
                          <a:solidFill>
                            <a:schemeClr val="bg1"/>
                          </a:solidFill>
                          <a:effectLst/>
                        </a:rPr>
                        <a:t>Total number of quarantined tested positive</a:t>
                      </a:r>
                      <a:endParaRPr lang="en-ZA" sz="1200" b="1" i="0" u="none" strike="noStrike" dirty="0">
                        <a:solidFill>
                          <a:schemeClr val="bg1"/>
                        </a:solidFill>
                        <a:effectLst/>
                        <a:latin typeface="Calibri" panose="020F0502020204030204" pitchFamily="34" charset="0"/>
                      </a:endParaRPr>
                    </a:p>
                  </a:txBody>
                  <a:tcPr marL="6330" marR="6330" marT="6330" marB="0" anchor="ctr">
                    <a:lnR w="12700" cap="flat" cmpd="sng" algn="ctr">
                      <a:solidFill>
                        <a:schemeClr val="tx1"/>
                      </a:solidFill>
                      <a:prstDash val="solid"/>
                      <a:round/>
                      <a:headEnd type="none" w="med" len="med"/>
                      <a:tailEnd type="none" w="med" len="med"/>
                    </a:lnR>
                    <a:solidFill>
                      <a:srgbClr val="005D28"/>
                    </a:solidFill>
                  </a:tcPr>
                </a:tc>
                <a:tc>
                  <a:txBody>
                    <a:bodyPr/>
                    <a:lstStyle/>
                    <a:p>
                      <a:pPr algn="ctr" fontAlgn="b"/>
                      <a:r>
                        <a:rPr lang="en-ZA" sz="1400" u="none" strike="noStrike" dirty="0">
                          <a:effectLst/>
                        </a:rPr>
                        <a:t>14</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0</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0</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0</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0</a:t>
                      </a:r>
                      <a:endParaRPr lang="en-ZA" sz="1400" b="0" i="0" u="none" strike="noStrike">
                        <a:solidFill>
                          <a:srgbClr val="000000"/>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0</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a:effectLst/>
                        </a:rPr>
                        <a:t>0</a:t>
                      </a:r>
                      <a:endParaRPr lang="en-ZA" sz="1400" b="0" i="0" u="none" strike="noStrike">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0</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0</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ZA" sz="1400" u="none" strike="noStrike" dirty="0">
                          <a:effectLst/>
                        </a:rPr>
                        <a:t>14</a:t>
                      </a:r>
                      <a:endParaRPr lang="en-ZA" sz="1400" b="0" i="0" u="none" strike="noStrike" dirty="0">
                        <a:solidFill>
                          <a:srgbClr val="C65911"/>
                        </a:solidFill>
                        <a:effectLst/>
                        <a:latin typeface="Calibri" panose="020F0502020204030204" pitchFamily="34" charset="0"/>
                      </a:endParaRPr>
                    </a:p>
                  </a:txBody>
                  <a:tcPr marL="6330" marR="6330" marT="6330" marB="0" anchor="b">
                    <a:lnL w="1270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1175273"/>
                  </a:ext>
                </a:extLst>
              </a:tr>
            </a:tbl>
          </a:graphicData>
        </a:graphic>
      </p:graphicFrame>
    </p:spTree>
    <p:extLst>
      <p:ext uri="{BB962C8B-B14F-4D97-AF65-F5344CB8AC3E}">
        <p14:creationId xmlns:p14="http://schemas.microsoft.com/office/powerpoint/2010/main" val="3460382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EC02B9-E1E9-4DA2-9E0B-E96DE65AA8C8}"/>
              </a:ext>
            </a:extLst>
          </p:cNvPr>
          <p:cNvSpPr>
            <a:spLocks noGrp="1"/>
          </p:cNvSpPr>
          <p:nvPr>
            <p:ph type="title"/>
          </p:nvPr>
        </p:nvSpPr>
        <p:spPr/>
        <p:txBody>
          <a:bodyPr/>
          <a:lstStyle/>
          <a:p>
            <a:r>
              <a:rPr lang="en-ZA" u="none" dirty="0"/>
              <a:t>Mortuary Capacity </a:t>
            </a:r>
          </a:p>
        </p:txBody>
      </p:sp>
      <p:sp>
        <p:nvSpPr>
          <p:cNvPr id="6" name="Text Placeholder 5">
            <a:extLst>
              <a:ext uri="{FF2B5EF4-FFF2-40B4-BE49-F238E27FC236}">
                <a16:creationId xmlns:a16="http://schemas.microsoft.com/office/drawing/2014/main" id="{7670502C-432E-41B4-BECB-27B1F03D0B9E}"/>
              </a:ext>
            </a:extLst>
          </p:cNvPr>
          <p:cNvSpPr>
            <a:spLocks noGrp="1"/>
          </p:cNvSpPr>
          <p:nvPr>
            <p:ph type="body" sz="quarter" idx="11"/>
          </p:nvPr>
        </p:nvSpPr>
        <p:spPr/>
        <p:txBody>
          <a:bodyPr/>
          <a:lstStyle/>
          <a:p>
            <a:endParaRPr lang="en-ZA"/>
          </a:p>
        </p:txBody>
      </p:sp>
      <p:sp>
        <p:nvSpPr>
          <p:cNvPr id="2" name="Slide Number Placeholder 1">
            <a:extLst>
              <a:ext uri="{FF2B5EF4-FFF2-40B4-BE49-F238E27FC236}">
                <a16:creationId xmlns:a16="http://schemas.microsoft.com/office/drawing/2014/main" id="{826F48F7-0848-4710-804D-59C8B457E294}"/>
              </a:ext>
            </a:extLst>
          </p:cNvPr>
          <p:cNvSpPr>
            <a:spLocks noGrp="1"/>
          </p:cNvSpPr>
          <p:nvPr>
            <p:ph type="sldNum" sz="quarter" idx="4294967295"/>
          </p:nvPr>
        </p:nvSpPr>
        <p:spPr>
          <a:xfrm>
            <a:off x="11760200" y="6605588"/>
            <a:ext cx="431800" cy="252412"/>
          </a:xfrm>
        </p:spPr>
        <p:txBody>
          <a:bodyPr/>
          <a:lstStyle/>
          <a:p>
            <a:pPr>
              <a:defRPr/>
            </a:pPr>
            <a:fld id="{FA83454F-ACE5-46BC-B1C7-0E3A57D72DC7}" type="slidenum">
              <a:rPr lang="en-US" altLang="en-US" smtClean="0"/>
              <a:pPr>
                <a:defRPr/>
              </a:pPr>
              <a:t>15</a:t>
            </a:fld>
            <a:endParaRPr lang="en-US" altLang="en-US" dirty="0"/>
          </a:p>
        </p:txBody>
      </p:sp>
      <p:pic>
        <p:nvPicPr>
          <p:cNvPr id="3" name="Picture 2" descr="A screenshot of a cell phone&#10;&#10;Description generated with very high confidence">
            <a:extLst>
              <a:ext uri="{FF2B5EF4-FFF2-40B4-BE49-F238E27FC236}">
                <a16:creationId xmlns:a16="http://schemas.microsoft.com/office/drawing/2014/main" id="{28BD462F-563E-442F-985D-18220F81E8A1}"/>
              </a:ext>
            </a:extLst>
          </p:cNvPr>
          <p:cNvPicPr/>
          <p:nvPr/>
        </p:nvPicPr>
        <p:blipFill>
          <a:blip r:embed="rId2"/>
          <a:stretch>
            <a:fillRect/>
          </a:stretch>
        </p:blipFill>
        <p:spPr>
          <a:xfrm>
            <a:off x="2495600" y="1187252"/>
            <a:ext cx="6984776" cy="5418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5051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69776"/>
            <a:ext cx="8579296" cy="1143000"/>
          </a:xfrm>
        </p:spPr>
        <p:txBody>
          <a:bodyPr/>
          <a:lstStyle/>
          <a:p>
            <a:pPr algn="l"/>
            <a:r>
              <a:rPr lang="en-US" sz="2800" b="1" dirty="0">
                <a:solidFill>
                  <a:schemeClr val="bg1"/>
                </a:solidFill>
              </a:rPr>
              <a:t>Field hospitals will incorporate five essential functions</a:t>
            </a:r>
          </a:p>
        </p:txBody>
      </p:sp>
      <p:sp>
        <p:nvSpPr>
          <p:cNvPr id="3" name="Content Placeholder 2"/>
          <p:cNvSpPr>
            <a:spLocks noGrp="1"/>
          </p:cNvSpPr>
          <p:nvPr>
            <p:ph idx="1"/>
          </p:nvPr>
        </p:nvSpPr>
        <p:spPr>
          <a:xfrm>
            <a:off x="407368" y="1376536"/>
            <a:ext cx="11305256" cy="5436840"/>
          </a:xfrm>
        </p:spPr>
        <p:txBody>
          <a:bodyPr>
            <a:normAutofit/>
          </a:bodyPr>
          <a:lstStyle/>
          <a:p>
            <a:pPr lvl="0" algn="just"/>
            <a:r>
              <a:rPr lang="en-US" sz="2000" dirty="0"/>
              <a:t>Isolation of COVID-19 patients from the community;</a:t>
            </a:r>
          </a:p>
          <a:p>
            <a:pPr lvl="0" algn="just"/>
            <a:r>
              <a:rPr lang="en-US" sz="2000" dirty="0"/>
              <a:t>Triage of patients into the three prioritized categories listed below to enable severe to critical COVID-19 patients to be separated and sent immediately to the hospitals with intensive care units (ICU) and to isolate the mild to moderately infected patients into the field hospital;</a:t>
            </a:r>
          </a:p>
          <a:p>
            <a:pPr lvl="0" algn="just"/>
            <a:r>
              <a:rPr lang="en-US" sz="2000" dirty="0"/>
              <a:t>Provision of basic medical care including antiviral, antipyretic and antibiotic medication; oxygen supplementation and intravenous fluids; and mental health counselling;</a:t>
            </a:r>
          </a:p>
          <a:p>
            <a:pPr lvl="0" algn="just"/>
            <a:r>
              <a:rPr lang="en-US" sz="2000" dirty="0"/>
              <a:t>Frequent monitoring and rapid referral;</a:t>
            </a:r>
          </a:p>
          <a:p>
            <a:pPr algn="just"/>
            <a:r>
              <a:rPr lang="en-US" sz="2000" dirty="0"/>
              <a:t>Essential living and social engagement which includes shelter, accommodation, food, sanitation, and hygiene as well as spaces to eat together and socialize.</a:t>
            </a:r>
            <a:endParaRPr lang="en-US" sz="2000" b="1" dirty="0"/>
          </a:p>
          <a:p>
            <a:pPr lvl="1"/>
            <a:endParaRPr lang="en-GB" sz="3200" dirty="0"/>
          </a:p>
          <a:p>
            <a:pPr lvl="1"/>
            <a:endParaRPr lang="en-US" sz="3200" dirty="0"/>
          </a:p>
          <a:p>
            <a:endParaRPr lang="en-US" sz="2400" dirty="0"/>
          </a:p>
        </p:txBody>
      </p:sp>
    </p:spTree>
    <p:extLst>
      <p:ext uri="{BB962C8B-B14F-4D97-AF65-F5344CB8AC3E}">
        <p14:creationId xmlns:p14="http://schemas.microsoft.com/office/powerpoint/2010/main" val="3176907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17</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Facility Readiness --- HR</a:t>
            </a:r>
          </a:p>
        </p:txBody>
      </p:sp>
      <p:pic>
        <p:nvPicPr>
          <p:cNvPr id="5" name="Picture 4" descr="A screenshot of a cell phone&#10;&#10;Description automatically generated">
            <a:extLst>
              <a:ext uri="{FF2B5EF4-FFF2-40B4-BE49-F238E27FC236}">
                <a16:creationId xmlns:a16="http://schemas.microsoft.com/office/drawing/2014/main" id="{F79B4813-49CE-954B-AED6-2C305324C2F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07568" y="1268760"/>
            <a:ext cx="7236802" cy="4271615"/>
          </a:xfrm>
          <a:prstGeom prst="rect">
            <a:avLst/>
          </a:prstGeom>
        </p:spPr>
      </p:pic>
    </p:spTree>
    <p:extLst>
      <p:ext uri="{BB962C8B-B14F-4D97-AF65-F5344CB8AC3E}">
        <p14:creationId xmlns:p14="http://schemas.microsoft.com/office/powerpoint/2010/main" val="3728426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18</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Provincial Health Capacity</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5" name="Picture 4">
            <a:extLst>
              <a:ext uri="{FF2B5EF4-FFF2-40B4-BE49-F238E27FC236}">
                <a16:creationId xmlns:a16="http://schemas.microsoft.com/office/drawing/2014/main" id="{7F9F3100-828D-4F2D-91C1-0435495FFC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6025" y="1332624"/>
            <a:ext cx="11159949" cy="4192751"/>
          </a:xfrm>
          <a:prstGeom prst="rect">
            <a:avLst/>
          </a:prstGeom>
          <a:noFill/>
          <a:ln>
            <a:noFill/>
          </a:ln>
        </p:spPr>
      </p:pic>
    </p:spTree>
    <p:extLst>
      <p:ext uri="{BB962C8B-B14F-4D97-AF65-F5344CB8AC3E}">
        <p14:creationId xmlns:p14="http://schemas.microsoft.com/office/powerpoint/2010/main" val="160943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19</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11089232"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Mobile Testing Units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4" name="Picture 3">
            <a:extLst>
              <a:ext uri="{FF2B5EF4-FFF2-40B4-BE49-F238E27FC236}">
                <a16:creationId xmlns:a16="http://schemas.microsoft.com/office/drawing/2014/main" id="{B2AC2C4E-73C2-E744-B165-E7739434D782}"/>
              </a:ext>
            </a:extLst>
          </p:cNvPr>
          <p:cNvPicPr>
            <a:picLocks noChangeAspect="1"/>
          </p:cNvPicPr>
          <p:nvPr/>
        </p:nvPicPr>
        <p:blipFill>
          <a:blip r:embed="rId2"/>
          <a:stretch>
            <a:fillRect/>
          </a:stretch>
        </p:blipFill>
        <p:spPr>
          <a:xfrm>
            <a:off x="263352" y="1412776"/>
            <a:ext cx="7861300" cy="2654300"/>
          </a:xfrm>
          <a:prstGeom prst="rect">
            <a:avLst/>
          </a:prstGeom>
        </p:spPr>
      </p:pic>
    </p:spTree>
    <p:extLst>
      <p:ext uri="{BB962C8B-B14F-4D97-AF65-F5344CB8AC3E}">
        <p14:creationId xmlns:p14="http://schemas.microsoft.com/office/powerpoint/2010/main" val="210182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6042025"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Global Situation</a:t>
            </a:r>
          </a:p>
          <a:p>
            <a:r>
              <a:rPr lang="en-US" sz="1100" b="0" dirty="0"/>
              <a:t>As of 09 April 2020</a:t>
            </a:r>
            <a:endParaRPr lang="en-US" altLang="en-US" sz="1100" dirty="0"/>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5" name="Picture 4">
            <a:extLst>
              <a:ext uri="{FF2B5EF4-FFF2-40B4-BE49-F238E27FC236}">
                <a16:creationId xmlns:a16="http://schemas.microsoft.com/office/drawing/2014/main" id="{A7A206BF-7B7C-604E-A6A1-344046B801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2485" y="1124744"/>
            <a:ext cx="8414075" cy="4689444"/>
          </a:xfrm>
          <a:prstGeom prst="rect">
            <a:avLst/>
          </a:prstGeom>
        </p:spPr>
      </p:pic>
      <p:pic>
        <p:nvPicPr>
          <p:cNvPr id="8" name="Picture 7">
            <a:extLst>
              <a:ext uri="{FF2B5EF4-FFF2-40B4-BE49-F238E27FC236}">
                <a16:creationId xmlns:a16="http://schemas.microsoft.com/office/drawing/2014/main" id="{22EDE62B-2A7D-B544-9DDC-C16877B826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61"/>
          <a:stretch/>
        </p:blipFill>
        <p:spPr>
          <a:xfrm>
            <a:off x="767408" y="1124744"/>
            <a:ext cx="1944216" cy="4689444"/>
          </a:xfrm>
          <a:prstGeom prst="rect">
            <a:avLst/>
          </a:prstGeom>
        </p:spPr>
      </p:pic>
    </p:spTree>
    <p:extLst>
      <p:ext uri="{BB962C8B-B14F-4D97-AF65-F5344CB8AC3E}">
        <p14:creationId xmlns:p14="http://schemas.microsoft.com/office/powerpoint/2010/main" val="2855686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331A6-EC3A-4B1C-A996-EE807C513F4C}"/>
              </a:ext>
            </a:extLst>
          </p:cNvPr>
          <p:cNvSpPr>
            <a:spLocks noGrp="1"/>
          </p:cNvSpPr>
          <p:nvPr>
            <p:ph type="title"/>
          </p:nvPr>
        </p:nvSpPr>
        <p:spPr>
          <a:xfrm>
            <a:off x="838200" y="1"/>
            <a:ext cx="10515600" cy="908719"/>
          </a:xfrm>
        </p:spPr>
        <p:txBody>
          <a:bodyPr>
            <a:normAutofit/>
          </a:bodyPr>
          <a:lstStyle/>
          <a:p>
            <a:pPr algn="ctr"/>
            <a:r>
              <a:rPr lang="en-US" dirty="0"/>
              <a:t>Rapid test Kits</a:t>
            </a:r>
            <a:endParaRPr lang="en-ZA" dirty="0"/>
          </a:p>
        </p:txBody>
      </p:sp>
      <p:sp>
        <p:nvSpPr>
          <p:cNvPr id="3" name="Content Placeholder 2">
            <a:extLst>
              <a:ext uri="{FF2B5EF4-FFF2-40B4-BE49-F238E27FC236}">
                <a16:creationId xmlns:a16="http://schemas.microsoft.com/office/drawing/2014/main" id="{5811DD30-E7C7-4CC8-8D37-97D200BD43EA}"/>
              </a:ext>
            </a:extLst>
          </p:cNvPr>
          <p:cNvSpPr>
            <a:spLocks noGrp="1"/>
          </p:cNvSpPr>
          <p:nvPr>
            <p:ph sz="half" idx="1"/>
          </p:nvPr>
        </p:nvSpPr>
        <p:spPr>
          <a:xfrm>
            <a:off x="295275" y="980728"/>
            <a:ext cx="5724525" cy="5196235"/>
          </a:xfrm>
        </p:spPr>
        <p:txBody>
          <a:bodyPr>
            <a:normAutofit lnSpcReduction="10000"/>
          </a:bodyPr>
          <a:lstStyle/>
          <a:p>
            <a:r>
              <a:rPr lang="en-US" sz="2000" dirty="0"/>
              <a:t>A wide range of these serological test kits are available that measure IgM/IgG using lateral flow on a test strip.</a:t>
            </a:r>
          </a:p>
          <a:p>
            <a:r>
              <a:rPr lang="en-US" sz="2000" dirty="0"/>
              <a:t>These tests do not have the same accuracy as the PCR based test. However the rapid test kits can produce a result within 10 to 20 minutes which allows the individual to be immediately isolated.</a:t>
            </a:r>
          </a:p>
          <a:p>
            <a:r>
              <a:rPr lang="en-US" sz="2000" dirty="0"/>
              <a:t>The PCR based test requires a swab to be done and the sample must be sent to the lab for the </a:t>
            </a:r>
            <a:r>
              <a:rPr lang="en-US" sz="2000" dirty="0" err="1"/>
              <a:t>analsysis</a:t>
            </a:r>
            <a:r>
              <a:rPr lang="en-US" sz="2000" dirty="0"/>
              <a:t> to be done – longer time lag and costs more.</a:t>
            </a:r>
          </a:p>
          <a:p>
            <a:r>
              <a:rPr lang="en-US" sz="2000" dirty="0"/>
              <a:t>Given that not all rapid tests have been validated we must procure tests that would produce an accurate result. A number of countries have evaluated these products and validated those that are accurate. </a:t>
            </a:r>
          </a:p>
          <a:p>
            <a:r>
              <a:rPr lang="en-US" sz="2000" dirty="0"/>
              <a:t>SAHPRA is working with those companies validated by other countries to fast track the registration of these products.</a:t>
            </a:r>
          </a:p>
          <a:p>
            <a:endParaRPr lang="en-US" sz="2000" dirty="0"/>
          </a:p>
          <a:p>
            <a:endParaRPr lang="en-ZA" dirty="0"/>
          </a:p>
        </p:txBody>
      </p:sp>
      <p:pic>
        <p:nvPicPr>
          <p:cNvPr id="8" name="Content Placeholder 7">
            <a:extLst>
              <a:ext uri="{FF2B5EF4-FFF2-40B4-BE49-F238E27FC236}">
                <a16:creationId xmlns:a16="http://schemas.microsoft.com/office/drawing/2014/main" id="{667E6C50-086F-4F57-B56E-2326FF8D46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199" y="980728"/>
            <a:ext cx="5724525" cy="4729881"/>
          </a:xfrm>
        </p:spPr>
      </p:pic>
    </p:spTree>
    <p:extLst>
      <p:ext uri="{BB962C8B-B14F-4D97-AF65-F5344CB8AC3E}">
        <p14:creationId xmlns:p14="http://schemas.microsoft.com/office/powerpoint/2010/main" val="984794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21</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Personal Protective Equipment </a:t>
            </a:r>
          </a:p>
        </p:txBody>
      </p:sp>
      <p:sp>
        <p:nvSpPr>
          <p:cNvPr id="13" name="Rectangle 12">
            <a:extLst>
              <a:ext uri="{FF2B5EF4-FFF2-40B4-BE49-F238E27FC236}">
                <a16:creationId xmlns:a16="http://schemas.microsoft.com/office/drawing/2014/main" id="{A6232BFC-2BDE-A048-BFE2-29437A74C17C}"/>
              </a:ext>
            </a:extLst>
          </p:cNvPr>
          <p:cNvSpPr/>
          <p:nvPr/>
        </p:nvSpPr>
        <p:spPr>
          <a:xfrm>
            <a:off x="2207568" y="5949280"/>
            <a:ext cx="367240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i="1" dirty="0">
                <a:solidFill>
                  <a:sysClr val="windowText" lastClr="000000"/>
                </a:solidFill>
              </a:rPr>
              <a:t>Source: Revised as of April 8</a:t>
            </a:r>
            <a:r>
              <a:rPr lang="en-US" sz="1050" i="1" baseline="30000" dirty="0">
                <a:solidFill>
                  <a:sysClr val="windowText" lastClr="000000"/>
                </a:solidFill>
              </a:rPr>
              <a:t>th</a:t>
            </a:r>
            <a:r>
              <a:rPr lang="en-US" sz="1050" i="1" dirty="0">
                <a:solidFill>
                  <a:sysClr val="windowText" lastClr="000000"/>
                </a:solidFill>
              </a:rPr>
              <a:t> 2020 </a:t>
            </a:r>
          </a:p>
        </p:txBody>
      </p:sp>
      <p:pic>
        <p:nvPicPr>
          <p:cNvPr id="4" name="Picture 3">
            <a:extLst>
              <a:ext uri="{FF2B5EF4-FFF2-40B4-BE49-F238E27FC236}">
                <a16:creationId xmlns:a16="http://schemas.microsoft.com/office/drawing/2014/main" id="{13695056-9AEF-0B4D-891F-9BA6234AC095}"/>
              </a:ext>
            </a:extLst>
          </p:cNvPr>
          <p:cNvPicPr>
            <a:picLocks noChangeAspect="1"/>
          </p:cNvPicPr>
          <p:nvPr/>
        </p:nvPicPr>
        <p:blipFill>
          <a:blip r:embed="rId3"/>
          <a:stretch>
            <a:fillRect/>
          </a:stretch>
        </p:blipFill>
        <p:spPr>
          <a:xfrm>
            <a:off x="1559496" y="1041518"/>
            <a:ext cx="7632848" cy="2299963"/>
          </a:xfrm>
          <a:prstGeom prst="rect">
            <a:avLst/>
          </a:prstGeom>
        </p:spPr>
      </p:pic>
      <p:pic>
        <p:nvPicPr>
          <p:cNvPr id="5" name="Picture 4">
            <a:extLst>
              <a:ext uri="{FF2B5EF4-FFF2-40B4-BE49-F238E27FC236}">
                <a16:creationId xmlns:a16="http://schemas.microsoft.com/office/drawing/2014/main" id="{BC444CAE-7570-5842-8A68-F29738633B8F}"/>
              </a:ext>
            </a:extLst>
          </p:cNvPr>
          <p:cNvPicPr>
            <a:picLocks noChangeAspect="1"/>
          </p:cNvPicPr>
          <p:nvPr/>
        </p:nvPicPr>
        <p:blipFill>
          <a:blip r:embed="rId4"/>
          <a:stretch>
            <a:fillRect/>
          </a:stretch>
        </p:blipFill>
        <p:spPr>
          <a:xfrm>
            <a:off x="47328" y="3429000"/>
            <a:ext cx="12072664" cy="2495170"/>
          </a:xfrm>
          <a:prstGeom prst="rect">
            <a:avLst/>
          </a:prstGeom>
        </p:spPr>
      </p:pic>
    </p:spTree>
    <p:extLst>
      <p:ext uri="{BB962C8B-B14F-4D97-AF65-F5344CB8AC3E}">
        <p14:creationId xmlns:p14="http://schemas.microsoft.com/office/powerpoint/2010/main" val="1549032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22</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Gauteng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6" name="Picture 5">
            <a:extLst>
              <a:ext uri="{FF2B5EF4-FFF2-40B4-BE49-F238E27FC236}">
                <a16:creationId xmlns:a16="http://schemas.microsoft.com/office/drawing/2014/main" id="{334BBE62-54CE-294E-9104-7A4667568B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344" y="1268760"/>
            <a:ext cx="6508797" cy="4077570"/>
          </a:xfrm>
          <a:prstGeom prst="rect">
            <a:avLst/>
          </a:prstGeom>
        </p:spPr>
      </p:pic>
      <p:pic>
        <p:nvPicPr>
          <p:cNvPr id="7" name="Picture 6">
            <a:extLst>
              <a:ext uri="{FF2B5EF4-FFF2-40B4-BE49-F238E27FC236}">
                <a16:creationId xmlns:a16="http://schemas.microsoft.com/office/drawing/2014/main" id="{378E1A8B-CA7A-4D42-B7EE-43DE3A1DC3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3551" y="1204422"/>
            <a:ext cx="4352507" cy="2336396"/>
          </a:xfrm>
          <a:prstGeom prst="rect">
            <a:avLst/>
          </a:prstGeom>
        </p:spPr>
      </p:pic>
      <p:pic>
        <p:nvPicPr>
          <p:cNvPr id="8" name="Picture 7">
            <a:extLst>
              <a:ext uri="{FF2B5EF4-FFF2-40B4-BE49-F238E27FC236}">
                <a16:creationId xmlns:a16="http://schemas.microsoft.com/office/drawing/2014/main" id="{5C3EA696-785A-234C-8330-381EAFFD09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5301" y="3717032"/>
            <a:ext cx="4527417" cy="3085481"/>
          </a:xfrm>
          <a:prstGeom prst="rect">
            <a:avLst/>
          </a:prstGeom>
        </p:spPr>
      </p:pic>
    </p:spTree>
    <p:extLst>
      <p:ext uri="{BB962C8B-B14F-4D97-AF65-F5344CB8AC3E}">
        <p14:creationId xmlns:p14="http://schemas.microsoft.com/office/powerpoint/2010/main" val="75228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23</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Western Cape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4" name="Picture 3">
            <a:extLst>
              <a:ext uri="{FF2B5EF4-FFF2-40B4-BE49-F238E27FC236}">
                <a16:creationId xmlns:a16="http://schemas.microsoft.com/office/drawing/2014/main" id="{38E4C68E-C636-A943-B8C8-6CF616EB69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225" y="1341883"/>
            <a:ext cx="4910831" cy="3979237"/>
          </a:xfrm>
          <a:prstGeom prst="rect">
            <a:avLst/>
          </a:prstGeom>
        </p:spPr>
      </p:pic>
      <p:pic>
        <p:nvPicPr>
          <p:cNvPr id="6" name="Picture 5">
            <a:extLst>
              <a:ext uri="{FF2B5EF4-FFF2-40B4-BE49-F238E27FC236}">
                <a16:creationId xmlns:a16="http://schemas.microsoft.com/office/drawing/2014/main" id="{D626E52D-3705-BA48-989C-8661BFDD73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8128" y="1260267"/>
            <a:ext cx="3565815" cy="2251045"/>
          </a:xfrm>
          <a:prstGeom prst="rect">
            <a:avLst/>
          </a:prstGeom>
        </p:spPr>
      </p:pic>
      <p:pic>
        <p:nvPicPr>
          <p:cNvPr id="7" name="Picture 6">
            <a:extLst>
              <a:ext uri="{FF2B5EF4-FFF2-40B4-BE49-F238E27FC236}">
                <a16:creationId xmlns:a16="http://schemas.microsoft.com/office/drawing/2014/main" id="{14BE7ED6-E94A-384D-AAD3-116D318822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7968" y="3730167"/>
            <a:ext cx="5935732" cy="3083209"/>
          </a:xfrm>
          <a:prstGeom prst="rect">
            <a:avLst/>
          </a:prstGeom>
        </p:spPr>
      </p:pic>
    </p:spTree>
    <p:extLst>
      <p:ext uri="{BB962C8B-B14F-4D97-AF65-F5344CB8AC3E}">
        <p14:creationId xmlns:p14="http://schemas.microsoft.com/office/powerpoint/2010/main" val="4050310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24</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Kwa-Zulu Natal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5" name="Picture 4">
            <a:extLst>
              <a:ext uri="{FF2B5EF4-FFF2-40B4-BE49-F238E27FC236}">
                <a16:creationId xmlns:a16="http://schemas.microsoft.com/office/drawing/2014/main" id="{02D1A377-3015-8148-98D1-23E081112D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949" y="1251267"/>
            <a:ext cx="4575100" cy="4614655"/>
          </a:xfrm>
          <a:prstGeom prst="rect">
            <a:avLst/>
          </a:prstGeom>
        </p:spPr>
      </p:pic>
      <p:pic>
        <p:nvPicPr>
          <p:cNvPr id="7" name="Picture 6">
            <a:extLst>
              <a:ext uri="{FF2B5EF4-FFF2-40B4-BE49-F238E27FC236}">
                <a16:creationId xmlns:a16="http://schemas.microsoft.com/office/drawing/2014/main" id="{5AC82BA4-5A0C-5A42-89DE-2B9F99132F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7776" y="1251267"/>
            <a:ext cx="6818200" cy="4509120"/>
          </a:xfrm>
          <a:prstGeom prst="rect">
            <a:avLst/>
          </a:prstGeom>
        </p:spPr>
      </p:pic>
    </p:spTree>
    <p:extLst>
      <p:ext uri="{BB962C8B-B14F-4D97-AF65-F5344CB8AC3E}">
        <p14:creationId xmlns:p14="http://schemas.microsoft.com/office/powerpoint/2010/main" val="2278962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25</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Eastern Cape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4" name="Picture 3">
            <a:extLst>
              <a:ext uri="{FF2B5EF4-FFF2-40B4-BE49-F238E27FC236}">
                <a16:creationId xmlns:a16="http://schemas.microsoft.com/office/drawing/2014/main" id="{A4E40F3F-A3F6-D644-A621-C70BB759F6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344" y="1412777"/>
            <a:ext cx="6971796" cy="3672408"/>
          </a:xfrm>
          <a:prstGeom prst="rect">
            <a:avLst/>
          </a:prstGeom>
        </p:spPr>
      </p:pic>
      <p:pic>
        <p:nvPicPr>
          <p:cNvPr id="6" name="Picture 5">
            <a:extLst>
              <a:ext uri="{FF2B5EF4-FFF2-40B4-BE49-F238E27FC236}">
                <a16:creationId xmlns:a16="http://schemas.microsoft.com/office/drawing/2014/main" id="{7B63EF7C-4656-DA48-8D8C-573BBC2CB6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4695" y="1844824"/>
            <a:ext cx="4724509" cy="2668048"/>
          </a:xfrm>
          <a:prstGeom prst="rect">
            <a:avLst/>
          </a:prstGeom>
        </p:spPr>
      </p:pic>
    </p:spTree>
    <p:extLst>
      <p:ext uri="{BB962C8B-B14F-4D97-AF65-F5344CB8AC3E}">
        <p14:creationId xmlns:p14="http://schemas.microsoft.com/office/powerpoint/2010/main" val="1326331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26</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Limpopo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6" name="Picture 5">
            <a:extLst>
              <a:ext uri="{FF2B5EF4-FFF2-40B4-BE49-F238E27FC236}">
                <a16:creationId xmlns:a16="http://schemas.microsoft.com/office/drawing/2014/main" id="{344D8783-B9AC-634B-AC88-442E1068DA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4203" y="1253466"/>
            <a:ext cx="8632237" cy="4551798"/>
          </a:xfrm>
          <a:prstGeom prst="rect">
            <a:avLst/>
          </a:prstGeom>
        </p:spPr>
      </p:pic>
    </p:spTree>
    <p:extLst>
      <p:ext uri="{BB962C8B-B14F-4D97-AF65-F5344CB8AC3E}">
        <p14:creationId xmlns:p14="http://schemas.microsoft.com/office/powerpoint/2010/main" val="4186878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27</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Mpumalanga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4" name="Picture 3">
            <a:extLst>
              <a:ext uri="{FF2B5EF4-FFF2-40B4-BE49-F238E27FC236}">
                <a16:creationId xmlns:a16="http://schemas.microsoft.com/office/drawing/2014/main" id="{48CEB782-1A0E-6D4E-A89B-0F911082F6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3651" y="1187093"/>
            <a:ext cx="5478613" cy="4690179"/>
          </a:xfrm>
          <a:prstGeom prst="rect">
            <a:avLst/>
          </a:prstGeom>
        </p:spPr>
      </p:pic>
    </p:spTree>
    <p:extLst>
      <p:ext uri="{BB962C8B-B14F-4D97-AF65-F5344CB8AC3E}">
        <p14:creationId xmlns:p14="http://schemas.microsoft.com/office/powerpoint/2010/main" val="1347539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28</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North West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4" name="Picture 3">
            <a:extLst>
              <a:ext uri="{FF2B5EF4-FFF2-40B4-BE49-F238E27FC236}">
                <a16:creationId xmlns:a16="http://schemas.microsoft.com/office/drawing/2014/main" id="{B10390DB-C690-D74F-9AAF-62A303027D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7608" y="1196752"/>
            <a:ext cx="5760640" cy="4572557"/>
          </a:xfrm>
          <a:prstGeom prst="rect">
            <a:avLst/>
          </a:prstGeom>
        </p:spPr>
      </p:pic>
    </p:spTree>
    <p:extLst>
      <p:ext uri="{BB962C8B-B14F-4D97-AF65-F5344CB8AC3E}">
        <p14:creationId xmlns:p14="http://schemas.microsoft.com/office/powerpoint/2010/main" val="2903516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29</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Northern Cape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5" name="Picture 4">
            <a:extLst>
              <a:ext uri="{FF2B5EF4-FFF2-40B4-BE49-F238E27FC236}">
                <a16:creationId xmlns:a16="http://schemas.microsoft.com/office/drawing/2014/main" id="{D7C1264C-C0EC-4E4B-92C1-74D0976B46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1664" y="1124744"/>
            <a:ext cx="5256584" cy="4611497"/>
          </a:xfrm>
          <a:prstGeom prst="rect">
            <a:avLst/>
          </a:prstGeom>
        </p:spPr>
      </p:pic>
    </p:spTree>
    <p:extLst>
      <p:ext uri="{BB962C8B-B14F-4D97-AF65-F5344CB8AC3E}">
        <p14:creationId xmlns:p14="http://schemas.microsoft.com/office/powerpoint/2010/main" val="291870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290947-7997-9B42-8C2C-3715D31B7DA7}"/>
              </a:ext>
            </a:extLst>
          </p:cNvPr>
          <p:cNvSpPr>
            <a:spLocks noGrp="1"/>
          </p:cNvSpPr>
          <p:nvPr>
            <p:ph type="sldNum" sz="quarter" idx="12"/>
          </p:nvPr>
        </p:nvSpPr>
        <p:spPr/>
        <p:txBody>
          <a:bodyPr/>
          <a:lstStyle/>
          <a:p>
            <a:pPr>
              <a:defRPr/>
            </a:pPr>
            <a:fld id="{FA83454F-ACE5-46BC-B1C7-0E3A57D72DC7}" type="slidenum">
              <a:rPr lang="en-US" altLang="en-US" smtClean="0"/>
              <a:pPr>
                <a:defRPr/>
              </a:pPr>
              <a:t>3</a:t>
            </a:fld>
            <a:endParaRPr lang="en-US" altLang="en-US" dirty="0"/>
          </a:p>
        </p:txBody>
      </p:sp>
      <p:sp>
        <p:nvSpPr>
          <p:cNvPr id="3" name="Rectangle 2">
            <a:extLst>
              <a:ext uri="{FF2B5EF4-FFF2-40B4-BE49-F238E27FC236}">
                <a16:creationId xmlns:a16="http://schemas.microsoft.com/office/drawing/2014/main" id="{C5656C88-4C6B-EA44-A369-7FDC15BF1464}"/>
              </a:ext>
            </a:extLst>
          </p:cNvPr>
          <p:cNvSpPr txBox="1">
            <a:spLocks noChangeArrowheads="1"/>
          </p:cNvSpPr>
          <p:nvPr/>
        </p:nvSpPr>
        <p:spPr bwMode="auto">
          <a:xfrm>
            <a:off x="335360" y="251049"/>
            <a:ext cx="6042025"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COVID-19 in the African Region</a:t>
            </a:r>
          </a:p>
          <a:p>
            <a:r>
              <a:rPr lang="en-US" sz="1200" b="0" dirty="0"/>
              <a:t>As of 09 April 2020</a:t>
            </a:r>
            <a:endParaRPr lang="en-US" altLang="en-US" sz="1200" dirty="0"/>
          </a:p>
          <a:p>
            <a:endParaRPr lang="en-US" altLang="en-US" dirty="0"/>
          </a:p>
        </p:txBody>
      </p:sp>
      <p:sp>
        <p:nvSpPr>
          <p:cNvPr id="5" name="Rectangle 4">
            <a:extLst>
              <a:ext uri="{FF2B5EF4-FFF2-40B4-BE49-F238E27FC236}">
                <a16:creationId xmlns:a16="http://schemas.microsoft.com/office/drawing/2014/main" id="{3258B06D-D9F9-574F-94A6-2814E9F6F408}"/>
              </a:ext>
            </a:extLst>
          </p:cNvPr>
          <p:cNvSpPr/>
          <p:nvPr/>
        </p:nvSpPr>
        <p:spPr>
          <a:xfrm>
            <a:off x="361644" y="1195727"/>
            <a:ext cx="5734356" cy="1384995"/>
          </a:xfrm>
          <a:prstGeom prst="rect">
            <a:avLst/>
          </a:prstGeom>
          <a:ln>
            <a:solidFill>
              <a:schemeClr val="tx2"/>
            </a:solidFill>
          </a:ln>
        </p:spPr>
        <p:txBody>
          <a:bodyPr wrap="square">
            <a:spAutoFit/>
          </a:bodyPr>
          <a:lstStyle/>
          <a:p>
            <a:r>
              <a:rPr lang="en-ZA" sz="1400" b="1" dirty="0"/>
              <a:t>African Region:</a:t>
            </a:r>
          </a:p>
          <a:p>
            <a:r>
              <a:rPr lang="en-ZA" sz="1400" dirty="0"/>
              <a:t>8 337 Confirmed cases with 349 deaths </a:t>
            </a:r>
          </a:p>
          <a:p>
            <a:r>
              <a:rPr lang="en-ZA" sz="1400" b="1" dirty="0"/>
              <a:t>SADC Region:</a:t>
            </a:r>
            <a:endParaRPr lang="en-ZA" sz="1400" dirty="0"/>
          </a:p>
          <a:p>
            <a:pPr marL="285750" lvl="0" indent="-285750">
              <a:buFont typeface="Arial" panose="020B0604020202020204" pitchFamily="34" charset="0"/>
              <a:buChar char="•"/>
            </a:pPr>
            <a:r>
              <a:rPr lang="en-GB" sz="1400" dirty="0"/>
              <a:t>The 14 SADC countries continue to register an increased number of cases </a:t>
            </a:r>
            <a:endParaRPr lang="en-ZA" sz="1400" dirty="0"/>
          </a:p>
          <a:p>
            <a:pPr marL="285750" lvl="0" indent="-285750">
              <a:buFont typeface="Arial" panose="020B0604020202020204" pitchFamily="34" charset="0"/>
              <a:buChar char="•"/>
            </a:pPr>
            <a:r>
              <a:rPr lang="en-GB" sz="1400" dirty="0"/>
              <a:t>To date, the SADC Region has reported 2 740 confirmed cases </a:t>
            </a:r>
            <a:endParaRPr lang="en-ZA" sz="1400" dirty="0"/>
          </a:p>
        </p:txBody>
      </p:sp>
      <p:pic>
        <p:nvPicPr>
          <p:cNvPr id="8" name="Picture 7">
            <a:extLst>
              <a:ext uri="{FF2B5EF4-FFF2-40B4-BE49-F238E27FC236}">
                <a16:creationId xmlns:a16="http://schemas.microsoft.com/office/drawing/2014/main" id="{639F5FD6-2076-7448-BF51-2978A6DF57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3"/>
          <a:stretch/>
        </p:blipFill>
        <p:spPr>
          <a:xfrm>
            <a:off x="6240017" y="1195727"/>
            <a:ext cx="5617022" cy="4736693"/>
          </a:xfrm>
          <a:prstGeom prst="rect">
            <a:avLst/>
          </a:prstGeom>
        </p:spPr>
      </p:pic>
      <p:graphicFrame>
        <p:nvGraphicFramePr>
          <p:cNvPr id="12" name="Table 11">
            <a:extLst>
              <a:ext uri="{FF2B5EF4-FFF2-40B4-BE49-F238E27FC236}">
                <a16:creationId xmlns:a16="http://schemas.microsoft.com/office/drawing/2014/main" id="{755C4B41-945B-164C-ABAE-AED94A896841}"/>
              </a:ext>
            </a:extLst>
          </p:cNvPr>
          <p:cNvGraphicFramePr>
            <a:graphicFrameLocks noGrp="1"/>
          </p:cNvGraphicFramePr>
          <p:nvPr/>
        </p:nvGraphicFramePr>
        <p:xfrm>
          <a:off x="377699" y="2924945"/>
          <a:ext cx="5718300" cy="3017063"/>
        </p:xfrm>
        <a:graphic>
          <a:graphicData uri="http://schemas.openxmlformats.org/drawingml/2006/table">
            <a:tbl>
              <a:tblPr firstRow="1" firstCol="1" bandRow="1">
                <a:tableStyleId>{5C22544A-7EE6-4342-B048-85BDC9FD1C3A}</a:tableStyleId>
              </a:tblPr>
              <a:tblGrid>
                <a:gridCol w="1906100">
                  <a:extLst>
                    <a:ext uri="{9D8B030D-6E8A-4147-A177-3AD203B41FA5}">
                      <a16:colId xmlns:a16="http://schemas.microsoft.com/office/drawing/2014/main" val="2061444895"/>
                    </a:ext>
                  </a:extLst>
                </a:gridCol>
                <a:gridCol w="1906100">
                  <a:extLst>
                    <a:ext uri="{9D8B030D-6E8A-4147-A177-3AD203B41FA5}">
                      <a16:colId xmlns:a16="http://schemas.microsoft.com/office/drawing/2014/main" val="285342241"/>
                    </a:ext>
                  </a:extLst>
                </a:gridCol>
                <a:gridCol w="1906100">
                  <a:extLst>
                    <a:ext uri="{9D8B030D-6E8A-4147-A177-3AD203B41FA5}">
                      <a16:colId xmlns:a16="http://schemas.microsoft.com/office/drawing/2014/main" val="2044127544"/>
                    </a:ext>
                  </a:extLst>
                </a:gridCol>
              </a:tblGrid>
              <a:tr h="293268">
                <a:tc>
                  <a:txBody>
                    <a:bodyPr/>
                    <a:lstStyle/>
                    <a:p>
                      <a:pPr algn="l" fontAlgn="ctr"/>
                      <a:r>
                        <a:rPr lang="en-ZA" sz="1600" u="none" strike="noStrike">
                          <a:effectLst/>
                        </a:rPr>
                        <a:t> </a:t>
                      </a:r>
                      <a:endParaRPr lang="en-ZA" sz="1600" b="0" i="0" u="none" strike="noStrike">
                        <a:solidFill>
                          <a:srgbClr val="000000"/>
                        </a:solidFill>
                        <a:effectLst/>
                        <a:latin typeface="Arial" panose="020B0604020202020204" pitchFamily="34" charset="0"/>
                      </a:endParaRPr>
                    </a:p>
                  </a:txBody>
                  <a:tcPr marL="8726" marR="8726" marT="8726" marB="0" anchor="ctr"/>
                </a:tc>
                <a:tc>
                  <a:txBody>
                    <a:bodyPr/>
                    <a:lstStyle/>
                    <a:p>
                      <a:pPr algn="ctr" rtl="0" fontAlgn="ctr"/>
                      <a:r>
                        <a:rPr lang="en-ZA" sz="1100" u="none" strike="noStrike">
                          <a:effectLst/>
                        </a:rPr>
                        <a:t>Total Confirmed Cases</a:t>
                      </a:r>
                      <a:endParaRPr lang="en-ZA" sz="1100" b="1" i="0" u="none" strike="noStrike">
                        <a:solidFill>
                          <a:srgbClr val="FFFFFF"/>
                        </a:solidFill>
                        <a:effectLst/>
                        <a:latin typeface="Calibri" panose="020F0502020204030204" pitchFamily="34" charset="0"/>
                      </a:endParaRPr>
                    </a:p>
                  </a:txBody>
                  <a:tcPr marL="8726" marR="8726" marT="8726" marB="0" anchor="ctr"/>
                </a:tc>
                <a:tc>
                  <a:txBody>
                    <a:bodyPr/>
                    <a:lstStyle/>
                    <a:p>
                      <a:pPr algn="ctr" rtl="0" fontAlgn="ctr"/>
                      <a:r>
                        <a:rPr lang="en-ZA" sz="1100" u="none" strike="noStrike">
                          <a:effectLst/>
                        </a:rPr>
                        <a:t>Total New Cases</a:t>
                      </a:r>
                      <a:endParaRPr lang="en-ZA" sz="1100" b="1" i="0" u="none" strike="noStrike">
                        <a:solidFill>
                          <a:srgbClr val="FFFFFF"/>
                        </a:solidFill>
                        <a:effectLst/>
                        <a:latin typeface="Calibri" panose="020F0502020204030204" pitchFamily="34" charset="0"/>
                      </a:endParaRPr>
                    </a:p>
                  </a:txBody>
                  <a:tcPr marL="8726" marR="8726" marT="8726" marB="0" anchor="ctr"/>
                </a:tc>
                <a:extLst>
                  <a:ext uri="{0D108BD9-81ED-4DB2-BD59-A6C34878D82A}">
                    <a16:rowId xmlns:a16="http://schemas.microsoft.com/office/drawing/2014/main" val="437288537"/>
                  </a:ext>
                </a:extLst>
              </a:tr>
              <a:tr h="203031">
                <a:tc>
                  <a:txBody>
                    <a:bodyPr/>
                    <a:lstStyle/>
                    <a:p>
                      <a:pPr algn="l" rtl="0" fontAlgn="ctr"/>
                      <a:r>
                        <a:rPr lang="en-ZA" sz="1100" b="1" i="0" u="none" strike="noStrike" dirty="0">
                          <a:solidFill>
                            <a:srgbClr val="FFFFFF"/>
                          </a:solidFill>
                          <a:effectLst/>
                          <a:latin typeface="Calibri" panose="020F0502020204030204" pitchFamily="34" charset="0"/>
                        </a:rPr>
                        <a:t>South Africa</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2 003</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71</a:t>
                      </a:r>
                    </a:p>
                  </a:txBody>
                  <a:tcPr marL="9525" marR="9525" marT="9525" marB="0" anchor="ctr"/>
                </a:tc>
                <a:extLst>
                  <a:ext uri="{0D108BD9-81ED-4DB2-BD59-A6C34878D82A}">
                    <a16:rowId xmlns:a16="http://schemas.microsoft.com/office/drawing/2014/main" val="4261927616"/>
                  </a:ext>
                </a:extLst>
              </a:tr>
              <a:tr h="171770">
                <a:tc>
                  <a:txBody>
                    <a:bodyPr/>
                    <a:lstStyle/>
                    <a:p>
                      <a:pPr algn="l" rtl="0" fontAlgn="ctr"/>
                      <a:r>
                        <a:rPr lang="en-ZA" sz="1100" b="1" i="0" u="none" strike="noStrike">
                          <a:solidFill>
                            <a:srgbClr val="FFFFFF"/>
                          </a:solidFill>
                          <a:effectLst/>
                          <a:latin typeface="Calibri" panose="020F0502020204030204" pitchFamily="34" charset="0"/>
                        </a:rPr>
                        <a:t>Mauritius</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273</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7</a:t>
                      </a:r>
                    </a:p>
                  </a:txBody>
                  <a:tcPr marL="9525" marR="9525" marT="9525" marB="0" anchor="ctr"/>
                </a:tc>
                <a:extLst>
                  <a:ext uri="{0D108BD9-81ED-4DB2-BD59-A6C34878D82A}">
                    <a16:rowId xmlns:a16="http://schemas.microsoft.com/office/drawing/2014/main" val="2165729605"/>
                  </a:ext>
                </a:extLst>
              </a:tr>
              <a:tr h="171770">
                <a:tc>
                  <a:txBody>
                    <a:bodyPr/>
                    <a:lstStyle/>
                    <a:p>
                      <a:pPr algn="l" rtl="0" fontAlgn="ctr"/>
                      <a:r>
                        <a:rPr lang="en-ZA" sz="1100" b="1" i="0" u="none" strike="noStrike">
                          <a:solidFill>
                            <a:srgbClr val="FFFFFF"/>
                          </a:solidFill>
                          <a:effectLst/>
                          <a:latin typeface="Calibri" panose="020F0502020204030204" pitchFamily="34" charset="0"/>
                        </a:rPr>
                        <a:t>DRC</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207</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20</a:t>
                      </a:r>
                    </a:p>
                  </a:txBody>
                  <a:tcPr marL="9525" marR="9525" marT="9525" marB="0" anchor="ctr"/>
                </a:tc>
                <a:extLst>
                  <a:ext uri="{0D108BD9-81ED-4DB2-BD59-A6C34878D82A}">
                    <a16:rowId xmlns:a16="http://schemas.microsoft.com/office/drawing/2014/main" val="1025079503"/>
                  </a:ext>
                </a:extLst>
              </a:tr>
              <a:tr h="197392">
                <a:tc>
                  <a:txBody>
                    <a:bodyPr/>
                    <a:lstStyle/>
                    <a:p>
                      <a:pPr algn="l" rtl="0" fontAlgn="ctr"/>
                      <a:r>
                        <a:rPr lang="en-ZA" sz="1100" b="1" i="0" u="none" strike="noStrike">
                          <a:solidFill>
                            <a:srgbClr val="FFFFFF"/>
                          </a:solidFill>
                          <a:effectLst/>
                          <a:latin typeface="Calibri" panose="020F0502020204030204" pitchFamily="34" charset="0"/>
                        </a:rPr>
                        <a:t>Madagascar</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93</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3845212205"/>
                  </a:ext>
                </a:extLst>
              </a:tr>
              <a:tr h="171770">
                <a:tc>
                  <a:txBody>
                    <a:bodyPr/>
                    <a:lstStyle/>
                    <a:p>
                      <a:pPr algn="l" rtl="0" fontAlgn="ctr"/>
                      <a:r>
                        <a:rPr lang="en-ZA" sz="1100" b="1" i="0" u="none" strike="noStrike">
                          <a:solidFill>
                            <a:srgbClr val="FFFFFF"/>
                          </a:solidFill>
                          <a:effectLst/>
                          <a:latin typeface="Calibri" panose="020F0502020204030204" pitchFamily="34" charset="0"/>
                        </a:rPr>
                        <a:t>Zambia</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39</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801528946"/>
                  </a:ext>
                </a:extLst>
              </a:tr>
              <a:tr h="171770">
                <a:tc>
                  <a:txBody>
                    <a:bodyPr/>
                    <a:lstStyle/>
                    <a:p>
                      <a:pPr algn="l" rtl="0" fontAlgn="ctr"/>
                      <a:r>
                        <a:rPr lang="en-ZA" sz="1100" b="1" i="0" u="none" strike="noStrike">
                          <a:solidFill>
                            <a:srgbClr val="FFFFFF"/>
                          </a:solidFill>
                          <a:effectLst/>
                          <a:latin typeface="Calibri" panose="020F0502020204030204" pitchFamily="34" charset="0"/>
                        </a:rPr>
                        <a:t>Tanzania</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25</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789753049"/>
                  </a:ext>
                </a:extLst>
              </a:tr>
              <a:tr h="171770">
                <a:tc>
                  <a:txBody>
                    <a:bodyPr/>
                    <a:lstStyle/>
                    <a:p>
                      <a:pPr algn="l" rtl="0" fontAlgn="ctr"/>
                      <a:r>
                        <a:rPr lang="en-ZA" sz="1100" b="1" i="0" u="none" strike="noStrike">
                          <a:solidFill>
                            <a:srgbClr val="FFFFFF"/>
                          </a:solidFill>
                          <a:effectLst/>
                          <a:latin typeface="Calibri" panose="020F0502020204030204" pitchFamily="34" charset="0"/>
                        </a:rPr>
                        <a:t>Angola</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19</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342914328"/>
                  </a:ext>
                </a:extLst>
              </a:tr>
              <a:tr h="197392">
                <a:tc>
                  <a:txBody>
                    <a:bodyPr/>
                    <a:lstStyle/>
                    <a:p>
                      <a:pPr algn="l" rtl="0" fontAlgn="ctr"/>
                      <a:r>
                        <a:rPr lang="en-ZA" sz="1100" b="1" i="0" u="none" strike="noStrike">
                          <a:solidFill>
                            <a:srgbClr val="FFFFFF"/>
                          </a:solidFill>
                          <a:effectLst/>
                          <a:latin typeface="Calibri" panose="020F0502020204030204" pitchFamily="34" charset="0"/>
                        </a:rPr>
                        <a:t>Mozambique</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17</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2326855337"/>
                  </a:ext>
                </a:extLst>
              </a:tr>
              <a:tr h="171770">
                <a:tc>
                  <a:txBody>
                    <a:bodyPr/>
                    <a:lstStyle/>
                    <a:p>
                      <a:pPr algn="l" rtl="0" fontAlgn="ctr"/>
                      <a:r>
                        <a:rPr lang="en-ZA" sz="1100" b="1" i="0" u="none" strike="noStrike">
                          <a:solidFill>
                            <a:srgbClr val="FFFFFF"/>
                          </a:solidFill>
                          <a:effectLst/>
                          <a:latin typeface="Calibri" panose="020F0502020204030204" pitchFamily="34" charset="0"/>
                        </a:rPr>
                        <a:t>Namibia</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16</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3606157333"/>
                  </a:ext>
                </a:extLst>
              </a:tr>
              <a:tr h="171770">
                <a:tc>
                  <a:txBody>
                    <a:bodyPr/>
                    <a:lstStyle/>
                    <a:p>
                      <a:pPr algn="l" rtl="0" fontAlgn="ctr"/>
                      <a:r>
                        <a:rPr lang="en-ZA" sz="1100" b="1" i="0" u="none" strike="noStrike">
                          <a:solidFill>
                            <a:srgbClr val="FFFFFF"/>
                          </a:solidFill>
                          <a:effectLst/>
                          <a:latin typeface="Calibri" panose="020F0502020204030204" pitchFamily="34" charset="0"/>
                        </a:rPr>
                        <a:t>eSwathini</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12</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1185299159"/>
                  </a:ext>
                </a:extLst>
              </a:tr>
              <a:tr h="171770">
                <a:tc>
                  <a:txBody>
                    <a:bodyPr/>
                    <a:lstStyle/>
                    <a:p>
                      <a:pPr algn="l" rtl="0" fontAlgn="ctr"/>
                      <a:r>
                        <a:rPr lang="en-ZA" sz="1100" b="1" i="0" u="none" strike="noStrike">
                          <a:solidFill>
                            <a:srgbClr val="FFFFFF"/>
                          </a:solidFill>
                          <a:effectLst/>
                          <a:latin typeface="Calibri" panose="020F0502020204030204" pitchFamily="34" charset="0"/>
                        </a:rPr>
                        <a:t>Seychelles</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436169269"/>
                  </a:ext>
                </a:extLst>
              </a:tr>
              <a:tr h="171770">
                <a:tc>
                  <a:txBody>
                    <a:bodyPr/>
                    <a:lstStyle/>
                    <a:p>
                      <a:pPr algn="l" rtl="0" fontAlgn="ctr"/>
                      <a:r>
                        <a:rPr lang="en-ZA" sz="1100" b="1" i="0" u="none" strike="noStrike">
                          <a:solidFill>
                            <a:srgbClr val="FFFFFF"/>
                          </a:solidFill>
                          <a:effectLst/>
                          <a:latin typeface="Calibri" panose="020F0502020204030204" pitchFamily="34" charset="0"/>
                        </a:rPr>
                        <a:t>Zimbabwe</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1274686672"/>
                  </a:ext>
                </a:extLst>
              </a:tr>
              <a:tr h="171770">
                <a:tc>
                  <a:txBody>
                    <a:bodyPr/>
                    <a:lstStyle/>
                    <a:p>
                      <a:pPr algn="l" rtl="0" fontAlgn="ctr"/>
                      <a:r>
                        <a:rPr lang="en-ZA" sz="1100" b="1" i="0" u="none" strike="noStrike">
                          <a:solidFill>
                            <a:srgbClr val="FFFFFF"/>
                          </a:solidFill>
                          <a:effectLst/>
                          <a:latin typeface="Calibri" panose="020F0502020204030204" pitchFamily="34" charset="0"/>
                        </a:rPr>
                        <a:t>Malawi</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658916407"/>
                  </a:ext>
                </a:extLst>
              </a:tr>
              <a:tr h="171770">
                <a:tc>
                  <a:txBody>
                    <a:bodyPr/>
                    <a:lstStyle/>
                    <a:p>
                      <a:pPr algn="l" rtl="0" fontAlgn="ctr"/>
                      <a:r>
                        <a:rPr lang="en-ZA" sz="1100" b="1" i="0" u="none" strike="noStrike">
                          <a:solidFill>
                            <a:srgbClr val="FFFFFF"/>
                          </a:solidFill>
                          <a:effectLst/>
                          <a:latin typeface="Calibri" panose="020F0502020204030204" pitchFamily="34" charset="0"/>
                        </a:rPr>
                        <a:t>Botswana</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6</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669055516"/>
                  </a:ext>
                </a:extLst>
              </a:tr>
              <a:tr h="171770">
                <a:tc>
                  <a:txBody>
                    <a:bodyPr/>
                    <a:lstStyle/>
                    <a:p>
                      <a:pPr algn="l" rtl="0" fontAlgn="ctr"/>
                      <a:r>
                        <a:rPr lang="en-ZA" sz="1100" b="1" i="0" u="none" strike="noStrike">
                          <a:solidFill>
                            <a:srgbClr val="000000"/>
                          </a:solidFill>
                          <a:effectLst/>
                          <a:latin typeface="Calibri" panose="020F0502020204030204" pitchFamily="34" charset="0"/>
                        </a:rPr>
                        <a:t>TOTAL</a:t>
                      </a:r>
                    </a:p>
                  </a:txBody>
                  <a:tcPr marL="9525" marR="9525" marT="9525" marB="0" anchor="ctr"/>
                </a:tc>
                <a:tc>
                  <a:txBody>
                    <a:bodyPr/>
                    <a:lstStyle/>
                    <a:p>
                      <a:pPr algn="ctr" rtl="0" fontAlgn="ctr"/>
                      <a:r>
                        <a:rPr lang="en-ZA" sz="1100" b="0" i="0" u="none" strike="noStrike">
                          <a:solidFill>
                            <a:srgbClr val="000000"/>
                          </a:solidFill>
                          <a:effectLst/>
                          <a:latin typeface="Calibri" panose="020F0502020204030204" pitchFamily="34" charset="0"/>
                        </a:rPr>
                        <a:t>2 740</a:t>
                      </a:r>
                    </a:p>
                  </a:txBody>
                  <a:tcPr marL="9525" marR="9525" marT="9525" marB="0" anchor="ctr"/>
                </a:tc>
                <a:tc>
                  <a:txBody>
                    <a:bodyPr/>
                    <a:lstStyle/>
                    <a:p>
                      <a:pPr algn="ctr" rtl="0" fontAlgn="ctr"/>
                      <a:r>
                        <a:rPr lang="en-ZA" sz="1100" b="0" i="0" u="none" strike="noStrike" dirty="0">
                          <a:solidFill>
                            <a:srgbClr val="000000"/>
                          </a:solidFill>
                          <a:effectLst/>
                          <a:latin typeface="Calibri" panose="020F0502020204030204" pitchFamily="34" charset="0"/>
                        </a:rPr>
                        <a:t>107</a:t>
                      </a:r>
                    </a:p>
                  </a:txBody>
                  <a:tcPr marL="9525" marR="9525" marT="9525" marB="0" anchor="ctr"/>
                </a:tc>
                <a:extLst>
                  <a:ext uri="{0D108BD9-81ED-4DB2-BD59-A6C34878D82A}">
                    <a16:rowId xmlns:a16="http://schemas.microsoft.com/office/drawing/2014/main" val="4181607413"/>
                  </a:ext>
                </a:extLst>
              </a:tr>
            </a:tbl>
          </a:graphicData>
        </a:graphic>
      </p:graphicFrame>
    </p:spTree>
    <p:extLst>
      <p:ext uri="{BB962C8B-B14F-4D97-AF65-F5344CB8AC3E}">
        <p14:creationId xmlns:p14="http://schemas.microsoft.com/office/powerpoint/2010/main" val="290433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5896C2-4B35-0F4D-804A-96A0D5D48673}"/>
              </a:ext>
            </a:extLst>
          </p:cNvPr>
          <p:cNvSpPr>
            <a:spLocks noGrp="1"/>
          </p:cNvSpPr>
          <p:nvPr>
            <p:ph type="sldNum" sz="quarter" idx="12"/>
          </p:nvPr>
        </p:nvSpPr>
        <p:spPr/>
        <p:txBody>
          <a:bodyPr/>
          <a:lstStyle/>
          <a:p>
            <a:pPr>
              <a:defRPr/>
            </a:pPr>
            <a:fld id="{FA83454F-ACE5-46BC-B1C7-0E3A57D72DC7}" type="slidenum">
              <a:rPr lang="en-US" altLang="en-US" smtClean="0"/>
              <a:pPr>
                <a:defRPr/>
              </a:pPr>
              <a:t>30</a:t>
            </a:fld>
            <a:endParaRPr lang="en-US" altLang="en-US" dirty="0"/>
          </a:p>
        </p:txBody>
      </p:sp>
      <p:sp>
        <p:nvSpPr>
          <p:cNvPr id="3" name="Rectangle 2">
            <a:extLst>
              <a:ext uri="{FF2B5EF4-FFF2-40B4-BE49-F238E27FC236}">
                <a16:creationId xmlns:a16="http://schemas.microsoft.com/office/drawing/2014/main" id="{9D09AC66-2FA4-6442-8B3E-3711107046E3}"/>
              </a:ext>
            </a:extLst>
          </p:cNvPr>
          <p:cNvSpPr txBox="1">
            <a:spLocks noChangeArrowheads="1"/>
          </p:cNvSpPr>
          <p:nvPr/>
        </p:nvSpPr>
        <p:spPr bwMode="auto">
          <a:xfrm>
            <a:off x="335360" y="116632"/>
            <a:ext cx="813690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Geo-Mapped Breakdown of Infections per Region</a:t>
            </a:r>
          </a:p>
          <a:p>
            <a:r>
              <a:rPr lang="en-US" altLang="en-US" b="0" i="1" dirty="0"/>
              <a:t>Mapping of 1082  COVID cases – Free State </a:t>
            </a:r>
          </a:p>
        </p:txBody>
      </p:sp>
      <p:sp>
        <p:nvSpPr>
          <p:cNvPr id="13" name="Rectangle 12">
            <a:extLst>
              <a:ext uri="{FF2B5EF4-FFF2-40B4-BE49-F238E27FC236}">
                <a16:creationId xmlns:a16="http://schemas.microsoft.com/office/drawing/2014/main" id="{A6232BFC-2BDE-A048-BFE2-29437A74C17C}"/>
              </a:ext>
            </a:extLst>
          </p:cNvPr>
          <p:cNvSpPr/>
          <p:nvPr/>
        </p:nvSpPr>
        <p:spPr>
          <a:xfrm>
            <a:off x="9408368" y="5882825"/>
            <a:ext cx="235158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ysClr val="windowText" lastClr="000000"/>
                </a:solidFill>
              </a:rPr>
              <a:t>Source: WHO</a:t>
            </a:r>
          </a:p>
        </p:txBody>
      </p:sp>
      <p:pic>
        <p:nvPicPr>
          <p:cNvPr id="4" name="Picture 3">
            <a:extLst>
              <a:ext uri="{FF2B5EF4-FFF2-40B4-BE49-F238E27FC236}">
                <a16:creationId xmlns:a16="http://schemas.microsoft.com/office/drawing/2014/main" id="{248FF8A2-7069-2841-9D57-13E2A2637E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119" y="1196752"/>
            <a:ext cx="6208489" cy="4503567"/>
          </a:xfrm>
          <a:prstGeom prst="rect">
            <a:avLst/>
          </a:prstGeom>
        </p:spPr>
      </p:pic>
      <p:pic>
        <p:nvPicPr>
          <p:cNvPr id="6" name="Picture 5">
            <a:extLst>
              <a:ext uri="{FF2B5EF4-FFF2-40B4-BE49-F238E27FC236}">
                <a16:creationId xmlns:a16="http://schemas.microsoft.com/office/drawing/2014/main" id="{141F549F-27D6-AE4A-A783-18A7355298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3855" y="1373995"/>
            <a:ext cx="3989026" cy="4149080"/>
          </a:xfrm>
          <a:prstGeom prst="rect">
            <a:avLst/>
          </a:prstGeom>
        </p:spPr>
      </p:pic>
    </p:spTree>
    <p:extLst>
      <p:ext uri="{BB962C8B-B14F-4D97-AF65-F5344CB8AC3E}">
        <p14:creationId xmlns:p14="http://schemas.microsoft.com/office/powerpoint/2010/main" val="3762138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million infections: Number of confirmed cases of coronavirus worldwide as of April 3 2020">
            <a:extLst>
              <a:ext uri="{FF2B5EF4-FFF2-40B4-BE49-F238E27FC236}">
                <a16:creationId xmlns:a16="http://schemas.microsoft.com/office/drawing/2014/main" id="{72AD939E-C3CD-470F-BF3A-B7AC661F0C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5" t="-29312" r="1553" b="-5010"/>
          <a:stretch/>
        </p:blipFill>
        <p:spPr bwMode="auto">
          <a:xfrm>
            <a:off x="407368" y="332656"/>
            <a:ext cx="10945216"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AE9F22-709B-46DA-B840-52C7261F4D9E}"/>
              </a:ext>
            </a:extLst>
          </p:cNvPr>
          <p:cNvSpPr txBox="1"/>
          <p:nvPr/>
        </p:nvSpPr>
        <p:spPr>
          <a:xfrm flipH="1">
            <a:off x="1587371" y="6464173"/>
            <a:ext cx="2245260" cy="307777"/>
          </a:xfrm>
          <a:prstGeom prst="rect">
            <a:avLst/>
          </a:prstGeom>
          <a:noFill/>
        </p:spPr>
        <p:txBody>
          <a:bodyPr wrap="square" rtlCol="0">
            <a:spAutoFit/>
          </a:bodyPr>
          <a:lstStyle/>
          <a:p>
            <a:r>
              <a:rPr lang="en-ZA" sz="1400" i="1" dirty="0">
                <a:latin typeface="Arial" panose="020B0604020202020204" pitchFamily="34" charset="0"/>
                <a:cs typeface="Arial" panose="020B0604020202020204" pitchFamily="34" charset="0"/>
              </a:rPr>
              <a:t>Source</a:t>
            </a:r>
            <a:r>
              <a:rPr lang="en-ZA" sz="1400" dirty="0">
                <a:latin typeface="Arial" panose="020B0604020202020204" pitchFamily="34" charset="0"/>
                <a:cs typeface="Arial" panose="020B0604020202020204" pitchFamily="34" charset="0"/>
              </a:rPr>
              <a:t>: Nature 2020</a:t>
            </a:r>
          </a:p>
        </p:txBody>
      </p:sp>
    </p:spTree>
    <p:extLst>
      <p:ext uri="{BB962C8B-B14F-4D97-AF65-F5344CB8AC3E}">
        <p14:creationId xmlns:p14="http://schemas.microsoft.com/office/powerpoint/2010/main" val="512525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3B30EDF9-0329-412F-8C76-E5553B09BDEF}"/>
              </a:ext>
            </a:extLst>
          </p:cNvPr>
          <p:cNvPicPr>
            <a:picLocks noChangeAspect="1"/>
          </p:cNvPicPr>
          <p:nvPr/>
        </p:nvPicPr>
        <p:blipFill rotWithShape="1">
          <a:blip r:embed="rId2">
            <a:extLst>
              <a:ext uri="{28A0092B-C50C-407E-A947-70E740481C1C}">
                <a14:useLocalDpi xmlns:a14="http://schemas.microsoft.com/office/drawing/2010/main" val="0"/>
              </a:ext>
            </a:extLst>
          </a:blip>
          <a:srcRect l="3344" t="4184" r="10526" b="32317"/>
          <a:stretch/>
        </p:blipFill>
        <p:spPr>
          <a:xfrm>
            <a:off x="839416" y="1154294"/>
            <a:ext cx="10657184" cy="4775242"/>
          </a:xfrm>
          <a:prstGeom prst="rect">
            <a:avLst/>
          </a:prstGeom>
        </p:spPr>
      </p:pic>
      <p:sp>
        <p:nvSpPr>
          <p:cNvPr id="3" name="Title 1">
            <a:extLst>
              <a:ext uri="{FF2B5EF4-FFF2-40B4-BE49-F238E27FC236}">
                <a16:creationId xmlns:a16="http://schemas.microsoft.com/office/drawing/2014/main" id="{C43CC9F3-F197-4E1E-A50D-205F804352A5}"/>
              </a:ext>
            </a:extLst>
          </p:cNvPr>
          <p:cNvSpPr>
            <a:spLocks noGrp="1"/>
          </p:cNvSpPr>
          <p:nvPr>
            <p:ph type="title"/>
          </p:nvPr>
        </p:nvSpPr>
        <p:spPr>
          <a:xfrm>
            <a:off x="1271464" y="-99392"/>
            <a:ext cx="8836712" cy="1152128"/>
          </a:xfrm>
        </p:spPr>
        <p:txBody>
          <a:bodyPr/>
          <a:lstStyle/>
          <a:p>
            <a:pPr algn="ctr"/>
            <a:r>
              <a:rPr lang="en-US" sz="3600" dirty="0"/>
              <a:t>What should we have expected based on global </a:t>
            </a:r>
            <a:r>
              <a:rPr lang="en-US" sz="3600" dirty="0" err="1"/>
              <a:t>Covid</a:t>
            </a:r>
            <a:r>
              <a:rPr lang="en-US" sz="3600" dirty="0"/>
              <a:t> experience</a:t>
            </a:r>
            <a:r>
              <a:rPr lang="en-US" dirty="0"/>
              <a:t>?</a:t>
            </a:r>
            <a:endParaRPr lang="en-ZA" dirty="0"/>
          </a:p>
        </p:txBody>
      </p:sp>
      <p:sp>
        <p:nvSpPr>
          <p:cNvPr id="5" name="TextBox 4">
            <a:extLst>
              <a:ext uri="{FF2B5EF4-FFF2-40B4-BE49-F238E27FC236}">
                <a16:creationId xmlns:a16="http://schemas.microsoft.com/office/drawing/2014/main" id="{24DB9D60-B7DD-43A8-9878-A4B82E5AE633}"/>
              </a:ext>
            </a:extLst>
          </p:cNvPr>
          <p:cNvSpPr txBox="1"/>
          <p:nvPr/>
        </p:nvSpPr>
        <p:spPr>
          <a:xfrm flipH="1">
            <a:off x="1587371" y="6464173"/>
            <a:ext cx="2245260" cy="307777"/>
          </a:xfrm>
          <a:prstGeom prst="rect">
            <a:avLst/>
          </a:prstGeom>
          <a:noFill/>
        </p:spPr>
        <p:txBody>
          <a:bodyPr wrap="square" rtlCol="0">
            <a:spAutoFit/>
          </a:bodyPr>
          <a:lstStyle/>
          <a:p>
            <a:r>
              <a:rPr lang="en-ZA" sz="1400" i="1" dirty="0">
                <a:latin typeface="Arial" panose="020B0604020202020204" pitchFamily="34" charset="0"/>
                <a:cs typeface="Arial" panose="020B0604020202020204" pitchFamily="34" charset="0"/>
              </a:rPr>
              <a:t>Source</a:t>
            </a:r>
            <a:r>
              <a:rPr lang="en-ZA" sz="1400" dirty="0">
                <a:latin typeface="Arial" panose="020B0604020202020204" pitchFamily="34" charset="0"/>
                <a:cs typeface="Arial" panose="020B0604020202020204" pitchFamily="34" charset="0"/>
              </a:rPr>
              <a:t>: </a:t>
            </a:r>
            <a:r>
              <a:rPr lang="en-ZA" sz="1400" dirty="0" err="1">
                <a:latin typeface="Arial" panose="020B0604020202020204" pitchFamily="34" charset="0"/>
                <a:cs typeface="Arial" panose="020B0604020202020204" pitchFamily="34" charset="0"/>
              </a:rPr>
              <a:t>Shaheen</a:t>
            </a:r>
            <a:r>
              <a:rPr lang="en-ZA" sz="1400" dirty="0">
                <a:latin typeface="Arial" panose="020B0604020202020204" pitchFamily="34" charset="0"/>
                <a:cs typeface="Arial" panose="020B0604020202020204" pitchFamily="34" charset="0"/>
              </a:rPr>
              <a:t> </a:t>
            </a:r>
            <a:r>
              <a:rPr lang="en-ZA" sz="1400" dirty="0" err="1">
                <a:latin typeface="Arial" panose="020B0604020202020204" pitchFamily="34" charset="0"/>
                <a:cs typeface="Arial" panose="020B0604020202020204" pitchFamily="34" charset="0"/>
              </a:rPr>
              <a:t>Metha</a:t>
            </a:r>
            <a:endParaRPr lang="en-Z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993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19AE-7BCF-4683-8A75-CA2586514475}"/>
              </a:ext>
            </a:extLst>
          </p:cNvPr>
          <p:cNvSpPr>
            <a:spLocks noGrp="1"/>
          </p:cNvSpPr>
          <p:nvPr>
            <p:ph type="title"/>
          </p:nvPr>
        </p:nvSpPr>
        <p:spPr>
          <a:xfrm>
            <a:off x="1533060" y="86050"/>
            <a:ext cx="9107786" cy="1528383"/>
          </a:xfrm>
        </p:spPr>
        <p:txBody>
          <a:bodyPr/>
          <a:lstStyle/>
          <a:p>
            <a:r>
              <a:rPr lang="en-ZA" sz="4000" dirty="0"/>
              <a:t>But we are seeing a different trajectory…</a:t>
            </a:r>
          </a:p>
        </p:txBody>
      </p:sp>
      <p:pic>
        <p:nvPicPr>
          <p:cNvPr id="4" name="Content Placeholder 3">
            <a:extLst>
              <a:ext uri="{FF2B5EF4-FFF2-40B4-BE49-F238E27FC236}">
                <a16:creationId xmlns:a16="http://schemas.microsoft.com/office/drawing/2014/main" id="{F7B6B83C-67B8-4788-968E-52678E6AC977}"/>
              </a:ext>
            </a:extLst>
          </p:cNvPr>
          <p:cNvPicPr>
            <a:picLocks noGrp="1" noChangeAspect="1"/>
          </p:cNvPicPr>
          <p:nvPr>
            <p:ph idx="1"/>
          </p:nvPr>
        </p:nvPicPr>
        <p:blipFill>
          <a:blip r:embed="rId2"/>
          <a:stretch>
            <a:fillRect/>
          </a:stretch>
        </p:blipFill>
        <p:spPr>
          <a:xfrm>
            <a:off x="1630408" y="2471597"/>
            <a:ext cx="9037592" cy="2985096"/>
          </a:xfrm>
          <a:prstGeom prst="rect">
            <a:avLst/>
          </a:prstGeom>
        </p:spPr>
      </p:pic>
      <p:sp>
        <p:nvSpPr>
          <p:cNvPr id="5" name="TextBox 4">
            <a:extLst>
              <a:ext uri="{FF2B5EF4-FFF2-40B4-BE49-F238E27FC236}">
                <a16:creationId xmlns:a16="http://schemas.microsoft.com/office/drawing/2014/main" id="{9043FA72-C7F6-4250-9FCC-DCB1A204B8D0}"/>
              </a:ext>
            </a:extLst>
          </p:cNvPr>
          <p:cNvSpPr txBox="1"/>
          <p:nvPr/>
        </p:nvSpPr>
        <p:spPr>
          <a:xfrm flipH="1">
            <a:off x="2639614" y="6165305"/>
            <a:ext cx="2520281" cy="307777"/>
          </a:xfrm>
          <a:prstGeom prst="rect">
            <a:avLst/>
          </a:prstGeom>
          <a:noFill/>
        </p:spPr>
        <p:txBody>
          <a:bodyPr wrap="square" rtlCol="0">
            <a:spAutoFit/>
          </a:bodyPr>
          <a:lstStyle/>
          <a:p>
            <a:r>
              <a:rPr lang="en-ZA" sz="1400" i="1" dirty="0">
                <a:latin typeface="Arial" panose="020B0604020202020204" pitchFamily="34" charset="0"/>
                <a:cs typeface="Arial" panose="020B0604020202020204" pitchFamily="34" charset="0"/>
              </a:rPr>
              <a:t>Source</a:t>
            </a:r>
            <a:r>
              <a:rPr lang="en-ZA" sz="1400" dirty="0">
                <a:latin typeface="Arial" panose="020B0604020202020204" pitchFamily="34" charset="0"/>
                <a:cs typeface="Arial" panose="020B0604020202020204" pitchFamily="34" charset="0"/>
              </a:rPr>
              <a:t>: Tulio </a:t>
            </a:r>
            <a:r>
              <a:rPr lang="en-ZA" sz="1400" dirty="0" err="1">
                <a:latin typeface="Arial" panose="020B0604020202020204" pitchFamily="34" charset="0"/>
                <a:cs typeface="Arial" panose="020B0604020202020204" pitchFamily="34" charset="0"/>
              </a:rPr>
              <a:t>D’Oliviera</a:t>
            </a:r>
            <a:endParaRPr lang="en-Z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316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90A11-672E-454F-AE32-63328930D755}"/>
              </a:ext>
            </a:extLst>
          </p:cNvPr>
          <p:cNvSpPr>
            <a:spLocks noGrp="1"/>
          </p:cNvSpPr>
          <p:nvPr>
            <p:ph type="title"/>
          </p:nvPr>
        </p:nvSpPr>
        <p:spPr/>
        <p:txBody>
          <a:bodyPr/>
          <a:lstStyle/>
          <a:p>
            <a:r>
              <a:rPr lang="en-ZA" dirty="0"/>
              <a:t>MASKS</a:t>
            </a:r>
          </a:p>
        </p:txBody>
      </p:sp>
      <p:sp>
        <p:nvSpPr>
          <p:cNvPr id="3" name="Content Placeholder 2">
            <a:extLst>
              <a:ext uri="{FF2B5EF4-FFF2-40B4-BE49-F238E27FC236}">
                <a16:creationId xmlns:a16="http://schemas.microsoft.com/office/drawing/2014/main" id="{F9D7E2A6-830C-4257-9CB6-601AF1C13155}"/>
              </a:ext>
            </a:extLst>
          </p:cNvPr>
          <p:cNvSpPr>
            <a:spLocks noGrp="1"/>
          </p:cNvSpPr>
          <p:nvPr>
            <p:ph idx="1"/>
          </p:nvPr>
        </p:nvSpPr>
        <p:spPr/>
        <p:txBody>
          <a:bodyPr/>
          <a:lstStyle/>
          <a:p>
            <a:pPr algn="just"/>
            <a:r>
              <a:rPr lang="en-US" sz="1800" dirty="0"/>
              <a:t>Note 1: Face-masks are recommended as an addition to hand-washing and social distancing – it does not replace these 2 more important prevention strategies  The cloth face-mask should never be promoted as our primary prevention strategy and should never be promoted separately from hand-washing and social distancing.  </a:t>
            </a:r>
          </a:p>
          <a:p>
            <a:pPr marL="0" indent="0" algn="just">
              <a:buNone/>
            </a:pPr>
            <a:r>
              <a:rPr lang="en-US" sz="1800" dirty="0"/>
              <a:t> </a:t>
            </a:r>
          </a:p>
          <a:p>
            <a:pPr algn="just"/>
            <a:r>
              <a:rPr lang="en-US" sz="1800" dirty="0"/>
              <a:t>Note 2: The public should not use N-95 respirator masks and surgical masks  Surgical masks and N-95 masks are critical supplies that must be reserved for healthcare workers and other medical first responders. The public should be strongly discouraged from using these medical-use masks.  </a:t>
            </a:r>
          </a:p>
          <a:p>
            <a:pPr algn="just"/>
            <a:r>
              <a:rPr lang="en-US" sz="1800" dirty="0"/>
              <a:t> </a:t>
            </a:r>
          </a:p>
          <a:p>
            <a:pPr algn="just"/>
            <a:r>
              <a:rPr lang="en-US" sz="1800" dirty="0"/>
              <a:t>Note 3: Cloth face-masks need to be worn and cleaned properly The face-mask must cover the nose and mouth completely. Face-masks should not be lowered when speaking, coughing or sneezing. Face-masks should not be repeatedly touched – fidgeting with the mask repeatedly is strongly discouraged as it is important to avoid touching the face with hands. The inner side of the mask should not be touched by hands. Wash hands after removing the face-mask. Wash cloth face-masks with warm soapy water and iron when dry. Each person will need to have at least 2 face-masks so that one face-mask is available when the other is being washed. If possible, iron the mask after washing as it will help with disinfection</a:t>
            </a:r>
            <a:endParaRPr lang="en-ZA" sz="1800" dirty="0"/>
          </a:p>
        </p:txBody>
      </p:sp>
      <p:sp>
        <p:nvSpPr>
          <p:cNvPr id="4" name="Slide Number Placeholder 3">
            <a:extLst>
              <a:ext uri="{FF2B5EF4-FFF2-40B4-BE49-F238E27FC236}">
                <a16:creationId xmlns:a16="http://schemas.microsoft.com/office/drawing/2014/main" id="{E55614DD-54BF-4E31-8E24-A5204AE8118E}"/>
              </a:ext>
            </a:extLst>
          </p:cNvPr>
          <p:cNvSpPr>
            <a:spLocks noGrp="1"/>
          </p:cNvSpPr>
          <p:nvPr>
            <p:ph type="sldNum" sz="quarter" idx="12"/>
          </p:nvPr>
        </p:nvSpPr>
        <p:spPr/>
        <p:txBody>
          <a:bodyPr/>
          <a:lstStyle/>
          <a:p>
            <a:fld id="{AE839A52-EDF8-4815-AE1B-656C32B71EB2}" type="slidenum">
              <a:rPr lang="en-US" smtClean="0"/>
              <a:t>34</a:t>
            </a:fld>
            <a:endParaRPr lang="en-US"/>
          </a:p>
        </p:txBody>
      </p:sp>
    </p:spTree>
    <p:extLst>
      <p:ext uri="{BB962C8B-B14F-4D97-AF65-F5344CB8AC3E}">
        <p14:creationId xmlns:p14="http://schemas.microsoft.com/office/powerpoint/2010/main" val="2041360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02E0-822E-4F51-81C1-3858F2CC4284}"/>
              </a:ext>
            </a:extLst>
          </p:cNvPr>
          <p:cNvSpPr>
            <a:spLocks noGrp="1"/>
          </p:cNvSpPr>
          <p:nvPr>
            <p:ph type="title"/>
          </p:nvPr>
        </p:nvSpPr>
        <p:spPr/>
        <p:txBody>
          <a:bodyPr/>
          <a:lstStyle/>
          <a:p>
            <a:r>
              <a:rPr lang="en-ZA" dirty="0"/>
              <a:t>MASKS CONTINUED:</a:t>
            </a:r>
          </a:p>
        </p:txBody>
      </p:sp>
      <p:sp>
        <p:nvSpPr>
          <p:cNvPr id="3" name="Content Placeholder 2">
            <a:extLst>
              <a:ext uri="{FF2B5EF4-FFF2-40B4-BE49-F238E27FC236}">
                <a16:creationId xmlns:a16="http://schemas.microsoft.com/office/drawing/2014/main" id="{A3BBC625-24B4-4AE5-8121-7FF790AB081C}"/>
              </a:ext>
            </a:extLst>
          </p:cNvPr>
          <p:cNvSpPr>
            <a:spLocks noGrp="1"/>
          </p:cNvSpPr>
          <p:nvPr>
            <p:ph idx="1"/>
          </p:nvPr>
        </p:nvSpPr>
        <p:spPr/>
        <p:txBody>
          <a:bodyPr/>
          <a:lstStyle/>
          <a:p>
            <a:r>
              <a:rPr lang="en-US" sz="1800" dirty="0"/>
              <a:t>Recommendations:</a:t>
            </a:r>
          </a:p>
          <a:p>
            <a:endParaRPr lang="en-US" sz="1800" dirty="0"/>
          </a:p>
          <a:p>
            <a:r>
              <a:rPr lang="en-US" sz="1800" dirty="0"/>
              <a:t> Everyone in South Africa should wear cloth face-masks when in public</a:t>
            </a:r>
          </a:p>
          <a:p>
            <a:pPr marL="0" indent="0">
              <a:buNone/>
            </a:pPr>
            <a:r>
              <a:rPr lang="en-US" sz="1800" dirty="0"/>
              <a:t>. </a:t>
            </a:r>
          </a:p>
          <a:p>
            <a:r>
              <a:rPr lang="en-US" sz="1800" dirty="0"/>
              <a:t> Members of the public should not use N-95 and surgical masks. These medical masks remain reserved only for healthcare workers.</a:t>
            </a:r>
          </a:p>
          <a:p>
            <a:pPr marL="0" indent="0">
              <a:buNone/>
            </a:pPr>
            <a:r>
              <a:rPr lang="en-US" sz="1800" dirty="0"/>
              <a:t> </a:t>
            </a:r>
          </a:p>
          <a:p>
            <a:r>
              <a:rPr lang="en-US" sz="1800" dirty="0"/>
              <a:t> The main benefit of everyone wearing a face-mask is to reduce the amount of Coronavirus or Influenza virus being coughed up by those with the infection thereby reducing its spread through droplets. Since some persons with the Coronavirus may not have symptoms or may not know they have it, everyone should wear a face-mask.</a:t>
            </a:r>
          </a:p>
          <a:p>
            <a:pPr marL="0" indent="0">
              <a:buNone/>
            </a:pPr>
            <a:endParaRPr lang="en-US" sz="1800" dirty="0"/>
          </a:p>
          <a:p>
            <a:r>
              <a:rPr lang="en-US" sz="1800" dirty="0"/>
              <a:t> Handwashing and social distancing remain the most important prevention strategies for Coronavirus infection since there is little evidence at this time that face-masks protect people against getting infected with the Coronavirus</a:t>
            </a:r>
            <a:endParaRPr lang="en-ZA" sz="1800" dirty="0"/>
          </a:p>
        </p:txBody>
      </p:sp>
      <p:sp>
        <p:nvSpPr>
          <p:cNvPr id="4" name="Slide Number Placeholder 3">
            <a:extLst>
              <a:ext uri="{FF2B5EF4-FFF2-40B4-BE49-F238E27FC236}">
                <a16:creationId xmlns:a16="http://schemas.microsoft.com/office/drawing/2014/main" id="{40246226-E6B7-4BB6-929B-010177222008}"/>
              </a:ext>
            </a:extLst>
          </p:cNvPr>
          <p:cNvSpPr>
            <a:spLocks noGrp="1"/>
          </p:cNvSpPr>
          <p:nvPr>
            <p:ph type="sldNum" sz="quarter" idx="12"/>
          </p:nvPr>
        </p:nvSpPr>
        <p:spPr/>
        <p:txBody>
          <a:bodyPr/>
          <a:lstStyle/>
          <a:p>
            <a:fld id="{AE839A52-EDF8-4815-AE1B-656C32B71EB2}" type="slidenum">
              <a:rPr lang="en-US" smtClean="0"/>
              <a:t>35</a:t>
            </a:fld>
            <a:endParaRPr lang="en-US"/>
          </a:p>
        </p:txBody>
      </p:sp>
    </p:spTree>
    <p:extLst>
      <p:ext uri="{BB962C8B-B14F-4D97-AF65-F5344CB8AC3E}">
        <p14:creationId xmlns:p14="http://schemas.microsoft.com/office/powerpoint/2010/main" val="200890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C870D6-0D2D-4882-AAA6-132ED69ECBC5}"/>
              </a:ext>
            </a:extLst>
          </p:cNvPr>
          <p:cNvSpPr>
            <a:spLocks noGrp="1"/>
          </p:cNvSpPr>
          <p:nvPr>
            <p:ph type="body" sz="quarter" idx="10"/>
          </p:nvPr>
        </p:nvSpPr>
        <p:spPr/>
        <p:txBody>
          <a:bodyPr/>
          <a:lstStyle/>
          <a:p>
            <a:endParaRPr lang="en-ZA"/>
          </a:p>
        </p:txBody>
      </p:sp>
      <p:sp>
        <p:nvSpPr>
          <p:cNvPr id="2" name="Slide Number Placeholder 1">
            <a:extLst>
              <a:ext uri="{FF2B5EF4-FFF2-40B4-BE49-F238E27FC236}">
                <a16:creationId xmlns:a16="http://schemas.microsoft.com/office/drawing/2014/main" id="{5D166FB6-2351-461A-802C-53C88B648602}"/>
              </a:ext>
            </a:extLst>
          </p:cNvPr>
          <p:cNvSpPr>
            <a:spLocks noGrp="1"/>
          </p:cNvSpPr>
          <p:nvPr>
            <p:ph type="sldNum" sz="quarter" idx="4294967295"/>
          </p:nvPr>
        </p:nvSpPr>
        <p:spPr>
          <a:xfrm>
            <a:off x="11760200" y="6605588"/>
            <a:ext cx="431800" cy="252412"/>
          </a:xfrm>
        </p:spPr>
        <p:txBody>
          <a:bodyPr/>
          <a:lstStyle/>
          <a:p>
            <a:pPr>
              <a:defRPr/>
            </a:pPr>
            <a:fld id="{FA83454F-ACE5-46BC-B1C7-0E3A57D72DC7}" type="slidenum">
              <a:rPr lang="en-US" altLang="en-US" smtClean="0"/>
              <a:pPr>
                <a:defRPr/>
              </a:pPr>
              <a:t>4</a:t>
            </a:fld>
            <a:endParaRPr lang="en-US" altLang="en-US" dirty="0"/>
          </a:p>
        </p:txBody>
      </p:sp>
      <p:graphicFrame>
        <p:nvGraphicFramePr>
          <p:cNvPr id="5" name="Table 4">
            <a:extLst>
              <a:ext uri="{FF2B5EF4-FFF2-40B4-BE49-F238E27FC236}">
                <a16:creationId xmlns:a16="http://schemas.microsoft.com/office/drawing/2014/main" id="{EF0FEAA6-F778-42F7-9D61-CC10A3D114B0}"/>
              </a:ext>
            </a:extLst>
          </p:cNvPr>
          <p:cNvGraphicFramePr>
            <a:graphicFrameLocks noGrp="1"/>
          </p:cNvGraphicFramePr>
          <p:nvPr>
            <p:extLst>
              <p:ext uri="{D42A27DB-BD31-4B8C-83A1-F6EECF244321}">
                <p14:modId xmlns:p14="http://schemas.microsoft.com/office/powerpoint/2010/main" val="896029473"/>
              </p:ext>
            </p:extLst>
          </p:nvPr>
        </p:nvGraphicFramePr>
        <p:xfrm>
          <a:off x="1127448" y="1556793"/>
          <a:ext cx="9937104" cy="3960884"/>
        </p:xfrm>
        <a:graphic>
          <a:graphicData uri="http://schemas.openxmlformats.org/drawingml/2006/table">
            <a:tbl>
              <a:tblPr firstRow="1" firstCol="1" bandRow="1">
                <a:tableStyleId>{5C22544A-7EE6-4342-B048-85BDC9FD1C3A}</a:tableStyleId>
              </a:tblPr>
              <a:tblGrid>
                <a:gridCol w="3151085">
                  <a:extLst>
                    <a:ext uri="{9D8B030D-6E8A-4147-A177-3AD203B41FA5}">
                      <a16:colId xmlns:a16="http://schemas.microsoft.com/office/drawing/2014/main" val="2254239179"/>
                    </a:ext>
                  </a:extLst>
                </a:gridCol>
                <a:gridCol w="2472153">
                  <a:extLst>
                    <a:ext uri="{9D8B030D-6E8A-4147-A177-3AD203B41FA5}">
                      <a16:colId xmlns:a16="http://schemas.microsoft.com/office/drawing/2014/main" val="226505095"/>
                    </a:ext>
                  </a:extLst>
                </a:gridCol>
                <a:gridCol w="2156933">
                  <a:extLst>
                    <a:ext uri="{9D8B030D-6E8A-4147-A177-3AD203B41FA5}">
                      <a16:colId xmlns:a16="http://schemas.microsoft.com/office/drawing/2014/main" val="1534524460"/>
                    </a:ext>
                  </a:extLst>
                </a:gridCol>
                <a:gridCol w="2156933">
                  <a:extLst>
                    <a:ext uri="{9D8B030D-6E8A-4147-A177-3AD203B41FA5}">
                      <a16:colId xmlns:a16="http://schemas.microsoft.com/office/drawing/2014/main" val="3961256548"/>
                    </a:ext>
                  </a:extLst>
                </a:gridCol>
              </a:tblGrid>
              <a:tr h="830174">
                <a:tc>
                  <a:txBody>
                    <a:bodyPr/>
                    <a:lstStyle/>
                    <a:p>
                      <a:pPr>
                        <a:lnSpc>
                          <a:spcPct val="150000"/>
                        </a:lnSpc>
                        <a:spcBef>
                          <a:spcPts val="600"/>
                        </a:spcBef>
                        <a:spcAft>
                          <a:spcPts val="600"/>
                        </a:spcAft>
                        <a:tabLst>
                          <a:tab pos="2743200" algn="ctr"/>
                          <a:tab pos="5486400" algn="r"/>
                        </a:tabLst>
                      </a:pPr>
                      <a:r>
                        <a:rPr lang="en-GB" sz="1100" dirty="0">
                          <a:effectLst/>
                        </a:rPr>
                        <a:t>PROVINCE</a:t>
                      </a:r>
                      <a:endParaRPr lang="en-ZA"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CONFIRMED COVID-19 CASES</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TOTAL DEATHS</a:t>
                      </a:r>
                      <a:endParaRPr lang="en-ZA" sz="1200">
                        <a:effectLst/>
                      </a:endParaRPr>
                    </a:p>
                    <a:p>
                      <a:pPr>
                        <a:lnSpc>
                          <a:spcPct val="150000"/>
                        </a:lnSpc>
                        <a:spcBef>
                          <a:spcPts val="600"/>
                        </a:spcBef>
                        <a:spcAft>
                          <a:spcPts val="600"/>
                        </a:spcAft>
                        <a:tabLst>
                          <a:tab pos="2743200" algn="ctr"/>
                          <a:tab pos="5486400" algn="r"/>
                        </a:tabLst>
                      </a:pPr>
                      <a:r>
                        <a:rPr lang="en-GB" sz="1100">
                          <a:effectLst/>
                        </a:rPr>
                        <a:t> </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TOTAL RECOVERIES</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86432616"/>
                  </a:ext>
                </a:extLst>
              </a:tr>
              <a:tr h="460509">
                <a:tc>
                  <a:txBody>
                    <a:bodyPr/>
                    <a:lstStyle/>
                    <a:p>
                      <a:pPr>
                        <a:lnSpc>
                          <a:spcPct val="150000"/>
                        </a:lnSpc>
                        <a:spcBef>
                          <a:spcPts val="600"/>
                        </a:spcBef>
                        <a:spcAft>
                          <a:spcPts val="600"/>
                        </a:spcAft>
                        <a:tabLst>
                          <a:tab pos="2743200" algn="ctr"/>
                          <a:tab pos="5486400" algn="r"/>
                        </a:tabLst>
                      </a:pPr>
                      <a:r>
                        <a:rPr lang="en-GB" sz="1100">
                          <a:effectLst/>
                        </a:rPr>
                        <a:t>GAUTENG</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801</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3</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157</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87695296"/>
                  </a:ext>
                </a:extLst>
              </a:tr>
              <a:tr h="296689">
                <a:tc>
                  <a:txBody>
                    <a:bodyPr/>
                    <a:lstStyle/>
                    <a:p>
                      <a:pPr>
                        <a:lnSpc>
                          <a:spcPct val="150000"/>
                        </a:lnSpc>
                        <a:spcBef>
                          <a:spcPts val="600"/>
                        </a:spcBef>
                        <a:spcAft>
                          <a:spcPts val="600"/>
                        </a:spcAft>
                        <a:tabLst>
                          <a:tab pos="2743200" algn="ctr"/>
                          <a:tab pos="5486400" algn="r"/>
                        </a:tabLst>
                      </a:pPr>
                      <a:r>
                        <a:rPr lang="en-GB" sz="1100">
                          <a:effectLst/>
                        </a:rPr>
                        <a:t>WESTERN CAPE</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541</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6</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152</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63949014"/>
                  </a:ext>
                </a:extLst>
              </a:tr>
              <a:tr h="296689">
                <a:tc>
                  <a:txBody>
                    <a:bodyPr/>
                    <a:lstStyle/>
                    <a:p>
                      <a:pPr>
                        <a:lnSpc>
                          <a:spcPct val="150000"/>
                        </a:lnSpc>
                        <a:spcBef>
                          <a:spcPts val="600"/>
                        </a:spcBef>
                        <a:spcAft>
                          <a:spcPts val="600"/>
                        </a:spcAft>
                        <a:tabLst>
                          <a:tab pos="2743200" algn="ctr"/>
                          <a:tab pos="5486400" algn="r"/>
                        </a:tabLst>
                      </a:pPr>
                      <a:r>
                        <a:rPr lang="en-GB" sz="1100">
                          <a:effectLst/>
                        </a:rPr>
                        <a:t>KWAZULU – NATAL</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412</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12</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15</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29271940"/>
                  </a:ext>
                </a:extLst>
              </a:tr>
              <a:tr h="296689">
                <a:tc>
                  <a:txBody>
                    <a:bodyPr/>
                    <a:lstStyle/>
                    <a:p>
                      <a:pPr>
                        <a:lnSpc>
                          <a:spcPct val="150000"/>
                        </a:lnSpc>
                        <a:spcBef>
                          <a:spcPts val="600"/>
                        </a:spcBef>
                        <a:spcAft>
                          <a:spcPts val="600"/>
                        </a:spcAft>
                        <a:tabLst>
                          <a:tab pos="2743200" algn="ctr"/>
                          <a:tab pos="5486400" algn="r"/>
                        </a:tabLst>
                      </a:pPr>
                      <a:r>
                        <a:rPr lang="en-GB" sz="1100">
                          <a:effectLst/>
                        </a:rPr>
                        <a:t>FREE STATE</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94</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3</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61</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80677428"/>
                  </a:ext>
                </a:extLst>
              </a:tr>
              <a:tr h="296689">
                <a:tc>
                  <a:txBody>
                    <a:bodyPr/>
                    <a:lstStyle/>
                    <a:p>
                      <a:pPr>
                        <a:lnSpc>
                          <a:spcPct val="150000"/>
                        </a:lnSpc>
                        <a:spcBef>
                          <a:spcPts val="600"/>
                        </a:spcBef>
                        <a:spcAft>
                          <a:spcPts val="600"/>
                        </a:spcAft>
                        <a:tabLst>
                          <a:tab pos="2743200" algn="ctr"/>
                          <a:tab pos="5486400" algn="r"/>
                        </a:tabLst>
                      </a:pPr>
                      <a:r>
                        <a:rPr lang="en-GB" sz="1100">
                          <a:effectLst/>
                        </a:rPr>
                        <a:t>EASTERN CAPE</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68</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0</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3</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4565465"/>
                  </a:ext>
                </a:extLst>
              </a:tr>
              <a:tr h="296689">
                <a:tc>
                  <a:txBody>
                    <a:bodyPr/>
                    <a:lstStyle/>
                    <a:p>
                      <a:pPr>
                        <a:lnSpc>
                          <a:spcPct val="150000"/>
                        </a:lnSpc>
                        <a:spcBef>
                          <a:spcPts val="600"/>
                        </a:spcBef>
                        <a:spcAft>
                          <a:spcPts val="600"/>
                        </a:spcAft>
                        <a:tabLst>
                          <a:tab pos="2743200" algn="ctr"/>
                          <a:tab pos="5486400" algn="r"/>
                        </a:tabLst>
                      </a:pPr>
                      <a:r>
                        <a:rPr lang="en-GB" sz="1100">
                          <a:effectLst/>
                        </a:rPr>
                        <a:t>LIMPOPO</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            24</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0</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13</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0414817"/>
                  </a:ext>
                </a:extLst>
              </a:tr>
              <a:tr h="296689">
                <a:tc>
                  <a:txBody>
                    <a:bodyPr/>
                    <a:lstStyle/>
                    <a:p>
                      <a:pPr>
                        <a:lnSpc>
                          <a:spcPct val="150000"/>
                        </a:lnSpc>
                        <a:spcBef>
                          <a:spcPts val="600"/>
                        </a:spcBef>
                        <a:spcAft>
                          <a:spcPts val="600"/>
                        </a:spcAft>
                        <a:tabLst>
                          <a:tab pos="2743200" algn="ctr"/>
                          <a:tab pos="5486400" algn="r"/>
                        </a:tabLst>
                      </a:pPr>
                      <a:r>
                        <a:rPr lang="en-GB" sz="1100">
                          <a:effectLst/>
                        </a:rPr>
                        <a:t>MPUMALANGA</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            20</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0</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6</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90655073"/>
                  </a:ext>
                </a:extLst>
              </a:tr>
              <a:tr h="296689">
                <a:tc>
                  <a:txBody>
                    <a:bodyPr/>
                    <a:lstStyle/>
                    <a:p>
                      <a:pPr>
                        <a:lnSpc>
                          <a:spcPct val="150000"/>
                        </a:lnSpc>
                        <a:spcBef>
                          <a:spcPts val="600"/>
                        </a:spcBef>
                        <a:spcAft>
                          <a:spcPts val="600"/>
                        </a:spcAft>
                        <a:tabLst>
                          <a:tab pos="2743200" algn="ctr"/>
                          <a:tab pos="5486400" algn="r"/>
                        </a:tabLst>
                      </a:pPr>
                      <a:r>
                        <a:rPr lang="en-GB" sz="1100">
                          <a:effectLst/>
                        </a:rPr>
                        <a:t>NORTH WEST</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            18</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0</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3</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73253690"/>
                  </a:ext>
                </a:extLst>
              </a:tr>
              <a:tr h="296689">
                <a:tc>
                  <a:txBody>
                    <a:bodyPr/>
                    <a:lstStyle/>
                    <a:p>
                      <a:pPr>
                        <a:lnSpc>
                          <a:spcPct val="150000"/>
                        </a:lnSpc>
                        <a:spcBef>
                          <a:spcPts val="600"/>
                        </a:spcBef>
                        <a:spcAft>
                          <a:spcPts val="600"/>
                        </a:spcAft>
                        <a:tabLst>
                          <a:tab pos="2743200" algn="ctr"/>
                          <a:tab pos="5486400" algn="r"/>
                        </a:tabLst>
                      </a:pPr>
                      <a:r>
                        <a:rPr lang="en-GB" sz="1100">
                          <a:effectLst/>
                        </a:rPr>
                        <a:t>NORTHERN CAPE</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            15</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0</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a:effectLst/>
                        </a:rPr>
                        <a:t>         0</a:t>
                      </a:r>
                      <a:endParaRPr lang="en-ZA"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29025082"/>
                  </a:ext>
                </a:extLst>
              </a:tr>
              <a:tr h="296689">
                <a:tc>
                  <a:txBody>
                    <a:bodyPr/>
                    <a:lstStyle/>
                    <a:p>
                      <a:pPr>
                        <a:lnSpc>
                          <a:spcPct val="150000"/>
                        </a:lnSpc>
                        <a:spcBef>
                          <a:spcPts val="600"/>
                        </a:spcBef>
                        <a:spcAft>
                          <a:spcPts val="600"/>
                        </a:spcAft>
                        <a:tabLst>
                          <a:tab pos="2743200" algn="ctr"/>
                          <a:tab pos="5486400" algn="r"/>
                        </a:tabLst>
                      </a:pPr>
                      <a:r>
                        <a:rPr lang="en-GB" sz="1100">
                          <a:effectLst/>
                        </a:rPr>
                        <a:t>UNALLOCATED</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            10</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nSpc>
                          <a:spcPct val="150000"/>
                        </a:lnSpc>
                        <a:spcBef>
                          <a:spcPts val="600"/>
                        </a:spcBef>
                        <a:spcAft>
                          <a:spcPts val="600"/>
                        </a:spcAft>
                        <a:tabLst>
                          <a:tab pos="2743200" algn="ctr"/>
                          <a:tab pos="5486400" algn="r"/>
                        </a:tabLst>
                      </a:pPr>
                      <a:r>
                        <a:rPr lang="en-GB" sz="1100">
                          <a:effectLst/>
                        </a:rPr>
                        <a:t>0</a:t>
                      </a:r>
                      <a:endParaRPr lang="en-ZA"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600"/>
                        </a:spcBef>
                        <a:spcAft>
                          <a:spcPts val="600"/>
                        </a:spcAft>
                        <a:tabLst>
                          <a:tab pos="2743200" algn="ctr"/>
                          <a:tab pos="5486400" algn="r"/>
                        </a:tabLst>
                      </a:pPr>
                      <a:r>
                        <a:rPr lang="en-GB" sz="1100" dirty="0">
                          <a:effectLst/>
                        </a:rPr>
                        <a:t>         0</a:t>
                      </a:r>
                      <a:endParaRPr lang="en-ZA"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72588143"/>
                  </a:ext>
                </a:extLst>
              </a:tr>
            </a:tbl>
          </a:graphicData>
        </a:graphic>
      </p:graphicFrame>
    </p:spTree>
    <p:extLst>
      <p:ext uri="{BB962C8B-B14F-4D97-AF65-F5344CB8AC3E}">
        <p14:creationId xmlns:p14="http://schemas.microsoft.com/office/powerpoint/2010/main" val="47986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A616C9-4E33-7646-85D7-53D030E5C3BA}"/>
              </a:ext>
            </a:extLst>
          </p:cNvPr>
          <p:cNvSpPr>
            <a:spLocks noGrp="1"/>
          </p:cNvSpPr>
          <p:nvPr>
            <p:ph type="sldNum" sz="quarter" idx="12"/>
          </p:nvPr>
        </p:nvSpPr>
        <p:spPr/>
        <p:txBody>
          <a:bodyPr/>
          <a:lstStyle/>
          <a:p>
            <a:pPr>
              <a:defRPr/>
            </a:pPr>
            <a:fld id="{FA83454F-ACE5-46BC-B1C7-0E3A57D72DC7}" type="slidenum">
              <a:rPr lang="en-US" altLang="en-US" smtClean="0"/>
              <a:pPr>
                <a:defRPr/>
              </a:pPr>
              <a:t>5</a:t>
            </a:fld>
            <a:endParaRPr lang="en-US" altLang="en-US" dirty="0"/>
          </a:p>
        </p:txBody>
      </p:sp>
      <p:sp>
        <p:nvSpPr>
          <p:cNvPr id="3" name="Rectangle 2">
            <a:extLst>
              <a:ext uri="{FF2B5EF4-FFF2-40B4-BE49-F238E27FC236}">
                <a16:creationId xmlns:a16="http://schemas.microsoft.com/office/drawing/2014/main" id="{C6160AD7-8276-7340-93F0-4F2D26C34F51}"/>
              </a:ext>
            </a:extLst>
          </p:cNvPr>
          <p:cNvSpPr txBox="1">
            <a:spLocks noChangeArrowheads="1"/>
          </p:cNvSpPr>
          <p:nvPr/>
        </p:nvSpPr>
        <p:spPr bwMode="auto">
          <a:xfrm>
            <a:off x="335360" y="116632"/>
            <a:ext cx="7416824"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dirty="0"/>
              <a:t>Geographical Distribution for South Africa  </a:t>
            </a:r>
            <a:br>
              <a:rPr lang="en-US" dirty="0"/>
            </a:br>
            <a:r>
              <a:rPr lang="en-US" sz="1100" b="0" dirty="0"/>
              <a:t>As of 09 April 2020</a:t>
            </a:r>
            <a:endParaRPr lang="en-US" altLang="en-US" b="0" dirty="0"/>
          </a:p>
        </p:txBody>
      </p:sp>
      <p:pic>
        <p:nvPicPr>
          <p:cNvPr id="5" name="Picture 4">
            <a:extLst>
              <a:ext uri="{FF2B5EF4-FFF2-40B4-BE49-F238E27FC236}">
                <a16:creationId xmlns:a16="http://schemas.microsoft.com/office/drawing/2014/main" id="{2D52F24D-476E-9F48-9AF1-9A9605329EDE}"/>
              </a:ext>
            </a:extLst>
          </p:cNvPr>
          <p:cNvPicPr>
            <a:picLocks noChangeAspect="1"/>
          </p:cNvPicPr>
          <p:nvPr/>
        </p:nvPicPr>
        <p:blipFill>
          <a:blip r:embed="rId2"/>
          <a:stretch>
            <a:fillRect/>
          </a:stretch>
        </p:blipFill>
        <p:spPr>
          <a:xfrm>
            <a:off x="191344" y="1124743"/>
            <a:ext cx="5967663" cy="2808312"/>
          </a:xfrm>
          <a:prstGeom prst="rect">
            <a:avLst/>
          </a:prstGeom>
        </p:spPr>
      </p:pic>
      <p:pic>
        <p:nvPicPr>
          <p:cNvPr id="7" name="Picture 6">
            <a:extLst>
              <a:ext uri="{FF2B5EF4-FFF2-40B4-BE49-F238E27FC236}">
                <a16:creationId xmlns:a16="http://schemas.microsoft.com/office/drawing/2014/main" id="{D721BCCA-EA02-2048-A4EA-36F8056D03C2}"/>
              </a:ext>
            </a:extLst>
          </p:cNvPr>
          <p:cNvPicPr>
            <a:picLocks noChangeAspect="1"/>
          </p:cNvPicPr>
          <p:nvPr/>
        </p:nvPicPr>
        <p:blipFill>
          <a:blip r:embed="rId3"/>
          <a:stretch>
            <a:fillRect/>
          </a:stretch>
        </p:blipFill>
        <p:spPr>
          <a:xfrm>
            <a:off x="5591944" y="2198990"/>
            <a:ext cx="6372788" cy="3468130"/>
          </a:xfrm>
          <a:prstGeom prst="rect">
            <a:avLst/>
          </a:prstGeom>
        </p:spPr>
      </p:pic>
      <p:sp>
        <p:nvSpPr>
          <p:cNvPr id="8" name="Rectangle 7">
            <a:extLst>
              <a:ext uri="{FF2B5EF4-FFF2-40B4-BE49-F238E27FC236}">
                <a16:creationId xmlns:a16="http://schemas.microsoft.com/office/drawing/2014/main" id="{841D74E8-4191-CF41-8D89-1FACCBD6F05F}"/>
              </a:ext>
            </a:extLst>
          </p:cNvPr>
          <p:cNvSpPr/>
          <p:nvPr/>
        </p:nvSpPr>
        <p:spPr>
          <a:xfrm>
            <a:off x="2207568" y="5949280"/>
            <a:ext cx="367240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i="1" dirty="0">
                <a:solidFill>
                  <a:sysClr val="windowText" lastClr="000000"/>
                </a:solidFill>
              </a:rPr>
              <a:t>*Information on deaths not yet broken down by province </a:t>
            </a:r>
          </a:p>
        </p:txBody>
      </p:sp>
    </p:spTree>
    <p:extLst>
      <p:ext uri="{BB962C8B-B14F-4D97-AF65-F5344CB8AC3E}">
        <p14:creationId xmlns:p14="http://schemas.microsoft.com/office/powerpoint/2010/main" val="241062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19DD-CF6D-46B3-B138-538AFB67E0B7}"/>
              </a:ext>
            </a:extLst>
          </p:cNvPr>
          <p:cNvSpPr>
            <a:spLocks noGrp="1"/>
          </p:cNvSpPr>
          <p:nvPr>
            <p:ph type="title"/>
          </p:nvPr>
        </p:nvSpPr>
        <p:spPr/>
        <p:txBody>
          <a:bodyPr/>
          <a:lstStyle/>
          <a:p>
            <a:r>
              <a:rPr lang="en-ZA" dirty="0"/>
              <a:t>CONTACT TRACING</a:t>
            </a:r>
            <a:br>
              <a:rPr lang="en-ZA" dirty="0"/>
            </a:br>
            <a:r>
              <a:rPr lang="en-ZA" dirty="0"/>
              <a:t/>
            </a:r>
            <a:br>
              <a:rPr lang="en-ZA" dirty="0"/>
            </a:br>
            <a:endParaRPr lang="en-ZA" dirty="0"/>
          </a:p>
        </p:txBody>
      </p:sp>
      <p:graphicFrame>
        <p:nvGraphicFramePr>
          <p:cNvPr id="5" name="Content Placeholder 4">
            <a:extLst>
              <a:ext uri="{FF2B5EF4-FFF2-40B4-BE49-F238E27FC236}">
                <a16:creationId xmlns:a16="http://schemas.microsoft.com/office/drawing/2014/main" id="{5C506B56-03E9-4260-AF16-772953E6E193}"/>
              </a:ext>
            </a:extLst>
          </p:cNvPr>
          <p:cNvGraphicFramePr>
            <a:graphicFrameLocks noGrp="1"/>
          </p:cNvGraphicFramePr>
          <p:nvPr>
            <p:ph idx="1"/>
            <p:extLst>
              <p:ext uri="{D42A27DB-BD31-4B8C-83A1-F6EECF244321}">
                <p14:modId xmlns:p14="http://schemas.microsoft.com/office/powerpoint/2010/main" val="28553253"/>
              </p:ext>
            </p:extLst>
          </p:nvPr>
        </p:nvGraphicFramePr>
        <p:xfrm>
          <a:off x="1199456" y="1700808"/>
          <a:ext cx="9721080" cy="4032449"/>
        </p:xfrm>
        <a:graphic>
          <a:graphicData uri="http://schemas.openxmlformats.org/drawingml/2006/table">
            <a:tbl>
              <a:tblPr>
                <a:tableStyleId>{5C22544A-7EE6-4342-B048-85BDC9FD1C3A}</a:tableStyleId>
              </a:tblPr>
              <a:tblGrid>
                <a:gridCol w="2705869">
                  <a:extLst>
                    <a:ext uri="{9D8B030D-6E8A-4147-A177-3AD203B41FA5}">
                      <a16:colId xmlns:a16="http://schemas.microsoft.com/office/drawing/2014/main" val="22914786"/>
                    </a:ext>
                  </a:extLst>
                </a:gridCol>
                <a:gridCol w="1940572">
                  <a:extLst>
                    <a:ext uri="{9D8B030D-6E8A-4147-A177-3AD203B41FA5}">
                      <a16:colId xmlns:a16="http://schemas.microsoft.com/office/drawing/2014/main" val="2641668287"/>
                    </a:ext>
                  </a:extLst>
                </a:gridCol>
                <a:gridCol w="3024741">
                  <a:extLst>
                    <a:ext uri="{9D8B030D-6E8A-4147-A177-3AD203B41FA5}">
                      <a16:colId xmlns:a16="http://schemas.microsoft.com/office/drawing/2014/main" val="809319793"/>
                    </a:ext>
                  </a:extLst>
                </a:gridCol>
                <a:gridCol w="2049898">
                  <a:extLst>
                    <a:ext uri="{9D8B030D-6E8A-4147-A177-3AD203B41FA5}">
                      <a16:colId xmlns:a16="http://schemas.microsoft.com/office/drawing/2014/main" val="1911839507"/>
                    </a:ext>
                  </a:extLst>
                </a:gridCol>
              </a:tblGrid>
              <a:tr h="741970">
                <a:tc>
                  <a:txBody>
                    <a:bodyPr/>
                    <a:lstStyle/>
                    <a:p>
                      <a:pPr algn="ctr" fontAlgn="ctr"/>
                      <a:r>
                        <a:rPr lang="en-ZA" sz="1100" u="none" strike="noStrike">
                          <a:effectLst/>
                        </a:rPr>
                        <a:t>Province</a:t>
                      </a:r>
                      <a:endParaRPr lang="en-ZA"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ZA" sz="1100" u="none" strike="noStrike">
                          <a:effectLst/>
                        </a:rPr>
                        <a:t>Contact Traced</a:t>
                      </a:r>
                      <a:endParaRPr lang="en-ZA"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ZA" sz="1100" u="none" strike="noStrike" dirty="0">
                          <a:effectLst/>
                        </a:rPr>
                        <a:t>No  of screened people</a:t>
                      </a:r>
                      <a:endParaRPr lang="en-ZA"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t"/>
                      <a:endParaRPr lang="en-ZA" sz="1100" u="none" strike="noStrike" dirty="0">
                        <a:effectLst/>
                      </a:endParaRPr>
                    </a:p>
                    <a:p>
                      <a:pPr algn="ctr" fontAlgn="t"/>
                      <a:r>
                        <a:rPr lang="en-ZA" sz="1100" u="none" strike="noStrike" dirty="0">
                          <a:effectLst/>
                        </a:rPr>
                        <a:t>No of tracers</a:t>
                      </a:r>
                      <a:endParaRPr lang="en-ZA" sz="11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162905873"/>
                  </a:ext>
                </a:extLst>
              </a:tr>
              <a:tr h="322596">
                <a:tc>
                  <a:txBody>
                    <a:bodyPr/>
                    <a:lstStyle/>
                    <a:p>
                      <a:pPr algn="l" fontAlgn="b"/>
                      <a:r>
                        <a:rPr lang="en-ZA" sz="1100" u="none" strike="noStrike">
                          <a:effectLst/>
                        </a:rPr>
                        <a:t>Western Cape</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1811</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8215</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137</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5211207"/>
                  </a:ext>
                </a:extLst>
              </a:tr>
              <a:tr h="322596">
                <a:tc>
                  <a:txBody>
                    <a:bodyPr/>
                    <a:lstStyle/>
                    <a:p>
                      <a:pPr algn="l" fontAlgn="b"/>
                      <a:r>
                        <a:rPr lang="en-ZA" sz="1100" u="none" strike="noStrike">
                          <a:effectLst/>
                        </a:rPr>
                        <a:t>Gauteng</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4133</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47471</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8005</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65322735"/>
                  </a:ext>
                </a:extLst>
              </a:tr>
              <a:tr h="322596">
                <a:tc>
                  <a:txBody>
                    <a:bodyPr/>
                    <a:lstStyle/>
                    <a:p>
                      <a:pPr algn="l" fontAlgn="b"/>
                      <a:r>
                        <a:rPr lang="en-ZA" sz="1100" u="none" strike="noStrike">
                          <a:effectLst/>
                        </a:rPr>
                        <a:t>KZN</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1366</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2116</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1240</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5065025"/>
                  </a:ext>
                </a:extLst>
              </a:tr>
              <a:tr h="322596">
                <a:tc>
                  <a:txBody>
                    <a:bodyPr/>
                    <a:lstStyle/>
                    <a:p>
                      <a:pPr algn="l" fontAlgn="b"/>
                      <a:r>
                        <a:rPr lang="en-ZA" sz="1100" u="none" strike="noStrike">
                          <a:effectLst/>
                        </a:rPr>
                        <a:t>Mpumalanga</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600</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447</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642</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57338118"/>
                  </a:ext>
                </a:extLst>
              </a:tr>
              <a:tr h="322596">
                <a:tc>
                  <a:txBody>
                    <a:bodyPr/>
                    <a:lstStyle/>
                    <a:p>
                      <a:pPr algn="l" fontAlgn="b"/>
                      <a:r>
                        <a:rPr lang="en-ZA" sz="1100" u="none" strike="noStrike">
                          <a:effectLst/>
                        </a:rPr>
                        <a:t>Limpopo</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220</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66550</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405</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400672"/>
                  </a:ext>
                </a:extLst>
              </a:tr>
              <a:tr h="322596">
                <a:tc>
                  <a:txBody>
                    <a:bodyPr/>
                    <a:lstStyle/>
                    <a:p>
                      <a:pPr algn="l" fontAlgn="b"/>
                      <a:r>
                        <a:rPr lang="en-ZA" sz="1100" u="none" strike="noStrike">
                          <a:effectLst/>
                        </a:rPr>
                        <a:t>Eastern Cape</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374</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66964</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1053</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87276079"/>
                  </a:ext>
                </a:extLst>
              </a:tr>
              <a:tr h="322596">
                <a:tc>
                  <a:txBody>
                    <a:bodyPr/>
                    <a:lstStyle/>
                    <a:p>
                      <a:pPr algn="l" fontAlgn="b"/>
                      <a:r>
                        <a:rPr lang="en-ZA" sz="1100" u="none" strike="noStrike">
                          <a:effectLst/>
                        </a:rPr>
                        <a:t>Free State</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1789</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33682</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29</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9416488"/>
                  </a:ext>
                </a:extLst>
              </a:tr>
              <a:tr h="322596">
                <a:tc>
                  <a:txBody>
                    <a:bodyPr/>
                    <a:lstStyle/>
                    <a:p>
                      <a:pPr algn="l" fontAlgn="b"/>
                      <a:r>
                        <a:rPr lang="en-ZA" sz="1100" u="none" strike="noStrike">
                          <a:effectLst/>
                        </a:rPr>
                        <a:t>Northern Cape</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115</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91639</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996</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31919865"/>
                  </a:ext>
                </a:extLst>
              </a:tr>
              <a:tr h="338726">
                <a:tc>
                  <a:txBody>
                    <a:bodyPr/>
                    <a:lstStyle/>
                    <a:p>
                      <a:pPr algn="l" fontAlgn="b"/>
                      <a:r>
                        <a:rPr lang="en-ZA" sz="1100" u="none" strike="noStrike">
                          <a:effectLst/>
                        </a:rPr>
                        <a:t>North West</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244</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138990</a:t>
                      </a:r>
                      <a:endParaRPr lang="en-Z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100" u="none" strike="noStrike">
                          <a:effectLst/>
                        </a:rPr>
                        <a:t>981</a:t>
                      </a:r>
                      <a:endParaRPr lang="en-Z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9390479"/>
                  </a:ext>
                </a:extLst>
              </a:tr>
              <a:tr h="370985">
                <a:tc>
                  <a:txBody>
                    <a:bodyPr/>
                    <a:lstStyle/>
                    <a:p>
                      <a:pPr algn="l" fontAlgn="b"/>
                      <a:r>
                        <a:rPr lang="en-ZA" sz="1200" u="none" strike="noStrike">
                          <a:effectLst/>
                        </a:rPr>
                        <a:t>TOTAL</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200" u="none" strike="noStrike">
                          <a:effectLst/>
                        </a:rPr>
                        <a:t>10652</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200" u="none" strike="noStrike">
                          <a:effectLst/>
                        </a:rPr>
                        <a:t>456074</a:t>
                      </a:r>
                      <a:endParaRPr lang="en-ZA" sz="12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ZA" sz="1200" u="none" strike="noStrike" dirty="0">
                          <a:effectLst/>
                        </a:rPr>
                        <a:t>13488</a:t>
                      </a:r>
                      <a:endParaRPr lang="en-ZA"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0293005"/>
                  </a:ext>
                </a:extLst>
              </a:tr>
            </a:tbl>
          </a:graphicData>
        </a:graphic>
      </p:graphicFrame>
      <p:sp>
        <p:nvSpPr>
          <p:cNvPr id="4" name="Slide Number Placeholder 3">
            <a:extLst>
              <a:ext uri="{FF2B5EF4-FFF2-40B4-BE49-F238E27FC236}">
                <a16:creationId xmlns:a16="http://schemas.microsoft.com/office/drawing/2014/main" id="{C9725E15-4215-40EA-80B7-33DEFFD204FB}"/>
              </a:ext>
            </a:extLst>
          </p:cNvPr>
          <p:cNvSpPr>
            <a:spLocks noGrp="1"/>
          </p:cNvSpPr>
          <p:nvPr>
            <p:ph type="sldNum" sz="quarter" idx="12"/>
          </p:nvPr>
        </p:nvSpPr>
        <p:spPr/>
        <p:txBody>
          <a:bodyPr/>
          <a:lstStyle/>
          <a:p>
            <a:fld id="{AE839A52-EDF8-4815-AE1B-656C32B71EB2}" type="slidenum">
              <a:rPr lang="en-US" smtClean="0"/>
              <a:t>6</a:t>
            </a:fld>
            <a:endParaRPr lang="en-US"/>
          </a:p>
        </p:txBody>
      </p:sp>
    </p:spTree>
    <p:extLst>
      <p:ext uri="{BB962C8B-B14F-4D97-AF65-F5344CB8AC3E}">
        <p14:creationId xmlns:p14="http://schemas.microsoft.com/office/powerpoint/2010/main" val="2300198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A5CF99-0A64-0A47-821C-5A7AACF0E07B}"/>
              </a:ext>
            </a:extLst>
          </p:cNvPr>
          <p:cNvSpPr>
            <a:spLocks noGrp="1"/>
          </p:cNvSpPr>
          <p:nvPr>
            <p:ph type="sldNum" sz="quarter" idx="12"/>
          </p:nvPr>
        </p:nvSpPr>
        <p:spPr/>
        <p:txBody>
          <a:bodyPr/>
          <a:lstStyle/>
          <a:p>
            <a:pPr>
              <a:defRPr/>
            </a:pPr>
            <a:fld id="{FA83454F-ACE5-46BC-B1C7-0E3A57D72DC7}" type="slidenum">
              <a:rPr lang="en-US" altLang="en-US" smtClean="0"/>
              <a:pPr>
                <a:defRPr/>
              </a:pPr>
              <a:t>7</a:t>
            </a:fld>
            <a:endParaRPr lang="en-US" altLang="en-US" dirty="0"/>
          </a:p>
        </p:txBody>
      </p:sp>
      <p:sp>
        <p:nvSpPr>
          <p:cNvPr id="4" name="Rectangle 2">
            <a:extLst>
              <a:ext uri="{FF2B5EF4-FFF2-40B4-BE49-F238E27FC236}">
                <a16:creationId xmlns:a16="http://schemas.microsoft.com/office/drawing/2014/main" id="{BDF14634-31F9-6745-A714-B73111894E07}"/>
              </a:ext>
            </a:extLst>
          </p:cNvPr>
          <p:cNvSpPr txBox="1">
            <a:spLocks noChangeArrowheads="1"/>
          </p:cNvSpPr>
          <p:nvPr/>
        </p:nvSpPr>
        <p:spPr bwMode="auto">
          <a:xfrm>
            <a:off x="335360" y="116632"/>
            <a:ext cx="6042025"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Situational Analysis for South Africa</a:t>
            </a:r>
          </a:p>
          <a:p>
            <a:r>
              <a:rPr lang="en-US" altLang="en-US" sz="1100" b="0" dirty="0"/>
              <a:t>As of 09 April 2020</a:t>
            </a:r>
          </a:p>
        </p:txBody>
      </p:sp>
      <p:sp>
        <p:nvSpPr>
          <p:cNvPr id="5" name="Rectangle 6">
            <a:extLst>
              <a:ext uri="{FF2B5EF4-FFF2-40B4-BE49-F238E27FC236}">
                <a16:creationId xmlns:a16="http://schemas.microsoft.com/office/drawing/2014/main" id="{741BF4D1-BD71-1541-B54B-F65638E7FBD3}"/>
              </a:ext>
            </a:extLst>
          </p:cNvPr>
          <p:cNvSpPr>
            <a:spLocks noChangeArrowheads="1"/>
          </p:cNvSpPr>
          <p:nvPr/>
        </p:nvSpPr>
        <p:spPr bwMode="gray">
          <a:xfrm>
            <a:off x="305185" y="1144757"/>
            <a:ext cx="2514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0" fontAlgn="base" hangingPunct="0">
              <a:spcBef>
                <a:spcPct val="0"/>
              </a:spcBef>
              <a:spcAft>
                <a:spcPct val="0"/>
              </a:spcAft>
            </a:pPr>
            <a:r>
              <a:rPr lang="en-GB" sz="1100" b="1" dirty="0">
                <a:solidFill>
                  <a:srgbClr val="008AB3"/>
                </a:solidFill>
                <a:latin typeface="Calibri" panose="020F0502020204030204" pitchFamily="34" charset="0"/>
                <a:cs typeface="Calibri" panose="020F0502020204030204" pitchFamily="34" charset="0"/>
              </a:rPr>
              <a:t>Total  # of Cumulative Cases by Day </a:t>
            </a:r>
            <a:endParaRPr lang="en-GB" sz="1100" dirty="0">
              <a:solidFill>
                <a:srgbClr val="008AB3"/>
              </a:solidFill>
              <a:latin typeface="Calibri" panose="020F0502020204030204" pitchFamily="34" charset="0"/>
              <a:cs typeface="Calibri" panose="020F0502020204030204" pitchFamily="34" charset="0"/>
            </a:endParaRPr>
          </a:p>
        </p:txBody>
      </p:sp>
      <p:sp>
        <p:nvSpPr>
          <p:cNvPr id="10" name="Rectangle 6">
            <a:extLst>
              <a:ext uri="{FF2B5EF4-FFF2-40B4-BE49-F238E27FC236}">
                <a16:creationId xmlns:a16="http://schemas.microsoft.com/office/drawing/2014/main" id="{0871359E-8328-1F46-8036-C6E56F816BDA}"/>
              </a:ext>
            </a:extLst>
          </p:cNvPr>
          <p:cNvSpPr>
            <a:spLocks noChangeArrowheads="1"/>
          </p:cNvSpPr>
          <p:nvPr/>
        </p:nvSpPr>
        <p:spPr bwMode="gray">
          <a:xfrm>
            <a:off x="305185" y="3374132"/>
            <a:ext cx="2514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0" fontAlgn="base" hangingPunct="0">
              <a:spcBef>
                <a:spcPct val="0"/>
              </a:spcBef>
              <a:spcAft>
                <a:spcPct val="0"/>
              </a:spcAft>
            </a:pPr>
            <a:r>
              <a:rPr lang="en-GB" sz="1100" b="1" dirty="0">
                <a:solidFill>
                  <a:srgbClr val="008AB3"/>
                </a:solidFill>
                <a:latin typeface="Calibri" panose="020F0502020204030204" pitchFamily="34" charset="0"/>
                <a:cs typeface="Calibri" panose="020F0502020204030204" pitchFamily="34" charset="0"/>
              </a:rPr>
              <a:t>Total  # of New Cases</a:t>
            </a:r>
            <a:endParaRPr lang="en-GB" sz="1100" dirty="0">
              <a:solidFill>
                <a:srgbClr val="008AB3"/>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72C6577-FE30-A54A-BD44-9C54F98BBDA1}"/>
              </a:ext>
            </a:extLst>
          </p:cNvPr>
          <p:cNvSpPr>
            <a:spLocks noChangeArrowheads="1"/>
          </p:cNvSpPr>
          <p:nvPr/>
        </p:nvSpPr>
        <p:spPr bwMode="gray">
          <a:xfrm>
            <a:off x="6377385" y="1141884"/>
            <a:ext cx="3744416"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0" fontAlgn="base" hangingPunct="0">
              <a:spcBef>
                <a:spcPct val="0"/>
              </a:spcBef>
              <a:spcAft>
                <a:spcPct val="0"/>
              </a:spcAft>
            </a:pPr>
            <a:r>
              <a:rPr lang="en-GB" sz="1100" b="1" dirty="0">
                <a:solidFill>
                  <a:srgbClr val="008AB3"/>
                </a:solidFill>
                <a:latin typeface="Calibri" panose="020F0502020204030204" pitchFamily="34" charset="0"/>
                <a:cs typeface="Calibri" panose="020F0502020204030204" pitchFamily="34" charset="0"/>
              </a:rPr>
              <a:t>Total  # of Cases by Age Disaggregation</a:t>
            </a:r>
            <a:endParaRPr lang="en-GB" sz="1100" dirty="0">
              <a:solidFill>
                <a:srgbClr val="008AB3"/>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C432249-F9B0-3A48-8A2B-383EE9B81925}"/>
              </a:ext>
            </a:extLst>
          </p:cNvPr>
          <p:cNvSpPr>
            <a:spLocks noChangeArrowheads="1"/>
          </p:cNvSpPr>
          <p:nvPr/>
        </p:nvSpPr>
        <p:spPr bwMode="gray">
          <a:xfrm>
            <a:off x="6377383" y="3374132"/>
            <a:ext cx="2514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0" fontAlgn="base" hangingPunct="0">
              <a:spcBef>
                <a:spcPct val="0"/>
              </a:spcBef>
              <a:spcAft>
                <a:spcPct val="0"/>
              </a:spcAft>
            </a:pPr>
            <a:r>
              <a:rPr lang="en-GB" sz="1100" b="1" dirty="0">
                <a:solidFill>
                  <a:srgbClr val="008AB3"/>
                </a:solidFill>
                <a:latin typeface="Calibri" panose="020F0502020204030204" pitchFamily="34" charset="0"/>
                <a:cs typeface="Calibri" panose="020F0502020204030204" pitchFamily="34" charset="0"/>
              </a:rPr>
              <a:t>New Cases</a:t>
            </a:r>
            <a:endParaRPr lang="en-GB" sz="1100" dirty="0">
              <a:solidFill>
                <a:srgbClr val="008AB3"/>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D90AF30-8D9F-7B47-BE86-C11318DC4B7C}"/>
              </a:ext>
            </a:extLst>
          </p:cNvPr>
          <p:cNvPicPr>
            <a:picLocks noChangeAspect="1"/>
          </p:cNvPicPr>
          <p:nvPr/>
        </p:nvPicPr>
        <p:blipFill>
          <a:blip r:embed="rId2"/>
          <a:stretch>
            <a:fillRect/>
          </a:stretch>
        </p:blipFill>
        <p:spPr>
          <a:xfrm>
            <a:off x="6377384" y="1340768"/>
            <a:ext cx="3463031" cy="2077818"/>
          </a:xfrm>
          <a:prstGeom prst="rect">
            <a:avLst/>
          </a:prstGeom>
        </p:spPr>
      </p:pic>
      <p:pic>
        <p:nvPicPr>
          <p:cNvPr id="15" name="Picture 14">
            <a:extLst>
              <a:ext uri="{FF2B5EF4-FFF2-40B4-BE49-F238E27FC236}">
                <a16:creationId xmlns:a16="http://schemas.microsoft.com/office/drawing/2014/main" id="{7B3DE351-4A19-9644-A6DA-AB739881227C}"/>
              </a:ext>
            </a:extLst>
          </p:cNvPr>
          <p:cNvPicPr>
            <a:picLocks noChangeAspect="1"/>
          </p:cNvPicPr>
          <p:nvPr/>
        </p:nvPicPr>
        <p:blipFill>
          <a:blip r:embed="rId3"/>
          <a:stretch>
            <a:fillRect/>
          </a:stretch>
        </p:blipFill>
        <p:spPr>
          <a:xfrm>
            <a:off x="6464497" y="3750381"/>
            <a:ext cx="3375918" cy="2183228"/>
          </a:xfrm>
          <a:prstGeom prst="rect">
            <a:avLst/>
          </a:prstGeom>
        </p:spPr>
      </p:pic>
      <p:pic>
        <p:nvPicPr>
          <p:cNvPr id="17" name="Picture 16">
            <a:extLst>
              <a:ext uri="{FF2B5EF4-FFF2-40B4-BE49-F238E27FC236}">
                <a16:creationId xmlns:a16="http://schemas.microsoft.com/office/drawing/2014/main" id="{6B2CFDAA-E4CF-9045-A5A0-1E1FF1B2D360}"/>
              </a:ext>
            </a:extLst>
          </p:cNvPr>
          <p:cNvPicPr>
            <a:picLocks noChangeAspect="1"/>
          </p:cNvPicPr>
          <p:nvPr/>
        </p:nvPicPr>
        <p:blipFill>
          <a:blip r:embed="rId4"/>
          <a:stretch>
            <a:fillRect/>
          </a:stretch>
        </p:blipFill>
        <p:spPr>
          <a:xfrm>
            <a:off x="87908" y="1484784"/>
            <a:ext cx="5216004" cy="1702553"/>
          </a:xfrm>
          <a:prstGeom prst="rect">
            <a:avLst/>
          </a:prstGeom>
        </p:spPr>
      </p:pic>
      <p:pic>
        <p:nvPicPr>
          <p:cNvPr id="19" name="Picture 18">
            <a:extLst>
              <a:ext uri="{FF2B5EF4-FFF2-40B4-BE49-F238E27FC236}">
                <a16:creationId xmlns:a16="http://schemas.microsoft.com/office/drawing/2014/main" id="{7C556FA8-9EB3-884C-BC6E-2694980026D4}"/>
              </a:ext>
            </a:extLst>
          </p:cNvPr>
          <p:cNvPicPr>
            <a:picLocks noChangeAspect="1"/>
          </p:cNvPicPr>
          <p:nvPr/>
        </p:nvPicPr>
        <p:blipFill rotWithShape="1">
          <a:blip r:embed="rId5"/>
          <a:srcRect t="4591"/>
          <a:stretch/>
        </p:blipFill>
        <p:spPr>
          <a:xfrm>
            <a:off x="287040" y="3657036"/>
            <a:ext cx="4932934" cy="2220236"/>
          </a:xfrm>
          <a:prstGeom prst="rect">
            <a:avLst/>
          </a:prstGeom>
        </p:spPr>
      </p:pic>
    </p:spTree>
    <p:extLst>
      <p:ext uri="{BB962C8B-B14F-4D97-AF65-F5344CB8AC3E}">
        <p14:creationId xmlns:p14="http://schemas.microsoft.com/office/powerpoint/2010/main" val="272481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99D7C-F94F-A24B-9E1C-6D5E8830FCA3}"/>
              </a:ext>
            </a:extLst>
          </p:cNvPr>
          <p:cNvSpPr>
            <a:spLocks noGrp="1"/>
          </p:cNvSpPr>
          <p:nvPr>
            <p:ph type="sldNum" sz="quarter" idx="12"/>
          </p:nvPr>
        </p:nvSpPr>
        <p:spPr/>
        <p:txBody>
          <a:bodyPr/>
          <a:lstStyle/>
          <a:p>
            <a:pPr>
              <a:defRPr/>
            </a:pPr>
            <a:fld id="{FA83454F-ACE5-46BC-B1C7-0E3A57D72DC7}" type="slidenum">
              <a:rPr lang="en-US" altLang="en-US" smtClean="0"/>
              <a:pPr>
                <a:defRPr/>
              </a:pPr>
              <a:t>8</a:t>
            </a:fld>
            <a:endParaRPr lang="en-US" altLang="en-US" dirty="0"/>
          </a:p>
        </p:txBody>
      </p:sp>
      <p:sp>
        <p:nvSpPr>
          <p:cNvPr id="5" name="Rectangle 2">
            <a:extLst>
              <a:ext uri="{FF2B5EF4-FFF2-40B4-BE49-F238E27FC236}">
                <a16:creationId xmlns:a16="http://schemas.microsoft.com/office/drawing/2014/main" id="{E456D5CE-7366-0046-8F5A-2AF38DE15E48}"/>
              </a:ext>
            </a:extLst>
          </p:cNvPr>
          <p:cNvSpPr txBox="1">
            <a:spLocks noChangeArrowheads="1"/>
          </p:cNvSpPr>
          <p:nvPr/>
        </p:nvSpPr>
        <p:spPr bwMode="auto">
          <a:xfrm>
            <a:off x="335360" y="116632"/>
            <a:ext cx="11521678"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r>
              <a:rPr lang="en-US" altLang="en-US" dirty="0"/>
              <a:t>Hospitalized Patients </a:t>
            </a:r>
          </a:p>
          <a:p>
            <a:r>
              <a:rPr lang="en-US" altLang="en-US" sz="1100" b="0" dirty="0"/>
              <a:t>Revised as 9</a:t>
            </a:r>
            <a:r>
              <a:rPr lang="en-US" altLang="en-US" sz="1100" b="0" baseline="30000" dirty="0"/>
              <a:t>th</a:t>
            </a:r>
            <a:r>
              <a:rPr lang="en-US" altLang="en-US" sz="1100" b="0" dirty="0"/>
              <a:t> of April </a:t>
            </a:r>
            <a:endParaRPr lang="en-US" altLang="en-US" sz="1100" b="0" i="1" dirty="0"/>
          </a:p>
        </p:txBody>
      </p:sp>
      <p:pic>
        <p:nvPicPr>
          <p:cNvPr id="6" name="Picture 5">
            <a:extLst>
              <a:ext uri="{FF2B5EF4-FFF2-40B4-BE49-F238E27FC236}">
                <a16:creationId xmlns:a16="http://schemas.microsoft.com/office/drawing/2014/main" id="{AFA39C4B-C4D5-2C46-8B63-9FC2A2F48149}"/>
              </a:ext>
            </a:extLst>
          </p:cNvPr>
          <p:cNvPicPr>
            <a:picLocks noChangeAspect="1"/>
          </p:cNvPicPr>
          <p:nvPr/>
        </p:nvPicPr>
        <p:blipFill>
          <a:blip r:embed="rId2"/>
          <a:stretch>
            <a:fillRect/>
          </a:stretch>
        </p:blipFill>
        <p:spPr>
          <a:xfrm>
            <a:off x="308355" y="1268760"/>
            <a:ext cx="11451597" cy="3541334"/>
          </a:xfrm>
          <a:prstGeom prst="rect">
            <a:avLst/>
          </a:prstGeom>
        </p:spPr>
      </p:pic>
    </p:spTree>
    <p:extLst>
      <p:ext uri="{BB962C8B-B14F-4D97-AF65-F5344CB8AC3E}">
        <p14:creationId xmlns:p14="http://schemas.microsoft.com/office/powerpoint/2010/main" val="741562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7001A3-DDDF-B345-9F6D-D53BE4498024}"/>
              </a:ext>
            </a:extLst>
          </p:cNvPr>
          <p:cNvSpPr>
            <a:spLocks noGrp="1"/>
          </p:cNvSpPr>
          <p:nvPr>
            <p:ph type="sldNum" sz="quarter" idx="12"/>
          </p:nvPr>
        </p:nvSpPr>
        <p:spPr/>
        <p:txBody>
          <a:bodyPr/>
          <a:lstStyle/>
          <a:p>
            <a:pPr>
              <a:defRPr/>
            </a:pPr>
            <a:fld id="{FA83454F-ACE5-46BC-B1C7-0E3A57D72DC7}" type="slidenum">
              <a:rPr lang="en-US" altLang="en-US" smtClean="0"/>
              <a:pPr>
                <a:defRPr/>
              </a:pPr>
              <a:t>9</a:t>
            </a:fld>
            <a:endParaRPr lang="en-US" altLang="en-US" dirty="0"/>
          </a:p>
        </p:txBody>
      </p:sp>
      <p:sp>
        <p:nvSpPr>
          <p:cNvPr id="3" name="Rectangle 2">
            <a:extLst>
              <a:ext uri="{FF2B5EF4-FFF2-40B4-BE49-F238E27FC236}">
                <a16:creationId xmlns:a16="http://schemas.microsoft.com/office/drawing/2014/main" id="{35FEB1D3-77D3-1B47-A1B4-37C833BFA7B6}"/>
              </a:ext>
            </a:extLst>
          </p:cNvPr>
          <p:cNvSpPr txBox="1">
            <a:spLocks noChangeArrowheads="1"/>
          </p:cNvSpPr>
          <p:nvPr/>
        </p:nvSpPr>
        <p:spPr bwMode="auto">
          <a:xfrm>
            <a:off x="335360" y="116632"/>
            <a:ext cx="11305256" cy="801687"/>
          </a:xfrm>
          <a:prstGeom prst="rect">
            <a:avLst/>
          </a:prstGeom>
          <a:noFill/>
          <a:ln w="9525">
            <a:noFill/>
            <a:miter lim="800000"/>
            <a:headEnd/>
            <a:tailEnd/>
          </a:ln>
        </p:spPr>
        <p:txBody>
          <a:bodyPr anchor="ctr"/>
          <a:lstStyle>
            <a:defPPr>
              <a:defRPr lang="en-US"/>
            </a:defPPr>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b="1">
                <a:solidFill>
                  <a:srgbClr val="FFFFFF"/>
                </a:solidFill>
              </a:defRPr>
            </a:lvl1pPr>
          </a:lstStyle>
          <a:p>
            <a:endParaRPr lang="en-US" altLang="en-US" dirty="0"/>
          </a:p>
          <a:p>
            <a:r>
              <a:rPr lang="en-US" altLang="en-US" dirty="0"/>
              <a:t>Community Screening and Testing </a:t>
            </a:r>
            <a:r>
              <a:rPr lang="en-US" altLang="en-US" dirty="0" err="1"/>
              <a:t>Programme</a:t>
            </a:r>
            <a:endParaRPr lang="en-US" altLang="en-US" dirty="0"/>
          </a:p>
          <a:p>
            <a:r>
              <a:rPr lang="en-US" altLang="en-US" sz="1100" b="0" dirty="0"/>
              <a:t>Revised as 8</a:t>
            </a:r>
            <a:r>
              <a:rPr lang="en-US" altLang="en-US" sz="1100" b="0" baseline="30000" dirty="0"/>
              <a:t>th</a:t>
            </a:r>
            <a:r>
              <a:rPr lang="en-US" altLang="en-US" sz="1100" b="0" dirty="0"/>
              <a:t> of April </a:t>
            </a:r>
            <a:endParaRPr lang="en-US" altLang="en-US" sz="1100" b="0" i="1" dirty="0"/>
          </a:p>
          <a:p>
            <a:r>
              <a:rPr lang="en-US" altLang="en-US" dirty="0"/>
              <a:t> </a:t>
            </a:r>
          </a:p>
        </p:txBody>
      </p:sp>
      <p:sp>
        <p:nvSpPr>
          <p:cNvPr id="6" name="Rectangle 5">
            <a:extLst>
              <a:ext uri="{FF2B5EF4-FFF2-40B4-BE49-F238E27FC236}">
                <a16:creationId xmlns:a16="http://schemas.microsoft.com/office/drawing/2014/main" id="{A164514B-5F82-5B44-A569-8D6FB94F272D}"/>
              </a:ext>
            </a:extLst>
          </p:cNvPr>
          <p:cNvSpPr/>
          <p:nvPr/>
        </p:nvSpPr>
        <p:spPr>
          <a:xfrm>
            <a:off x="245683" y="4221088"/>
            <a:ext cx="9095962" cy="461665"/>
          </a:xfrm>
          <a:prstGeom prst="rect">
            <a:avLst/>
          </a:prstGeom>
          <a:ln>
            <a:solidFill>
              <a:schemeClr val="tx2"/>
            </a:solidFill>
          </a:ln>
        </p:spPr>
        <p:txBody>
          <a:bodyPr wrap="square">
            <a:spAutoFit/>
          </a:bodyPr>
          <a:lstStyle/>
          <a:p>
            <a:r>
              <a:rPr lang="en-ZA" sz="1200" b="1" dirty="0"/>
              <a:t>Assumptions to Note: </a:t>
            </a:r>
          </a:p>
          <a:p>
            <a:pPr marL="285750" indent="-285750">
              <a:buFont typeface="Arial" panose="020B0604020202020204" pitchFamily="34" charset="0"/>
              <a:buChar char="•"/>
            </a:pPr>
            <a:r>
              <a:rPr lang="en-ZA" sz="1200" dirty="0"/>
              <a:t>Provincial Reporting --- Numbers updated as of April 8</a:t>
            </a:r>
            <a:r>
              <a:rPr lang="en-ZA" sz="1200" baseline="30000" dirty="0"/>
              <a:t>th</a:t>
            </a:r>
            <a:r>
              <a:rPr lang="en-ZA" sz="1200" dirty="0"/>
              <a:t> </a:t>
            </a:r>
          </a:p>
        </p:txBody>
      </p:sp>
      <p:pic>
        <p:nvPicPr>
          <p:cNvPr id="9" name="Picture 8">
            <a:extLst>
              <a:ext uri="{FF2B5EF4-FFF2-40B4-BE49-F238E27FC236}">
                <a16:creationId xmlns:a16="http://schemas.microsoft.com/office/drawing/2014/main" id="{573E6528-6EA9-EE42-951A-10BED61220D7}"/>
              </a:ext>
            </a:extLst>
          </p:cNvPr>
          <p:cNvPicPr>
            <a:picLocks noChangeAspect="1"/>
          </p:cNvPicPr>
          <p:nvPr/>
        </p:nvPicPr>
        <p:blipFill>
          <a:blip r:embed="rId2"/>
          <a:stretch>
            <a:fillRect/>
          </a:stretch>
        </p:blipFill>
        <p:spPr>
          <a:xfrm>
            <a:off x="275692" y="1196752"/>
            <a:ext cx="11424592" cy="2856148"/>
          </a:xfrm>
          <a:prstGeom prst="rect">
            <a:avLst/>
          </a:prstGeom>
        </p:spPr>
      </p:pic>
    </p:spTree>
    <p:extLst>
      <p:ext uri="{BB962C8B-B14F-4D97-AF65-F5344CB8AC3E}">
        <p14:creationId xmlns:p14="http://schemas.microsoft.com/office/powerpoint/2010/main" val="8462773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34&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 %1 %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PNDeIVz0RoyyGqFVhYARYQ"/>
</p:tagLst>
</file>

<file path=ppt/theme/theme1.xml><?xml version="1.0" encoding="utf-8"?>
<a:theme xmlns:a="http://schemas.openxmlformats.org/drawingml/2006/main" name="Custom Design">
  <a:themeElements>
    <a:clrScheme name="Custom 3">
      <a:dk1>
        <a:sysClr val="windowText" lastClr="000000"/>
      </a:dk1>
      <a:lt1>
        <a:sysClr val="window" lastClr="FFFFFF"/>
      </a:lt1>
      <a:dk2>
        <a:srgbClr val="005D28"/>
      </a:dk2>
      <a:lt2>
        <a:srgbClr val="7F7F7F"/>
      </a:lt2>
      <a:accent1>
        <a:srgbClr val="005D28"/>
      </a:accent1>
      <a:accent2>
        <a:srgbClr val="39931D"/>
      </a:accent2>
      <a:accent3>
        <a:srgbClr val="9BBB59"/>
      </a:accent3>
      <a:accent4>
        <a:srgbClr val="FFC000"/>
      </a:accent4>
      <a:accent5>
        <a:srgbClr val="81875A"/>
      </a:accent5>
      <a:accent6>
        <a:srgbClr val="FFFF00"/>
      </a:accent6>
      <a:hlink>
        <a:srgbClr val="0000FF"/>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1481</Words>
  <Application>Microsoft Office PowerPoint</Application>
  <PresentationFormat>Widescreen</PresentationFormat>
  <Paragraphs>348</Paragraphs>
  <Slides>35</Slides>
  <Notes>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4" baseType="lpstr">
      <vt:lpstr>Arial</vt:lpstr>
      <vt:lpstr>Calibri</vt:lpstr>
      <vt:lpstr>Calibri Light</vt:lpstr>
      <vt:lpstr>Courier New</vt:lpstr>
      <vt:lpstr>Times New Roman</vt:lpstr>
      <vt:lpstr>Verdana</vt:lpstr>
      <vt:lpstr>Custom Design</vt:lpstr>
      <vt:lpstr>Office Theme</vt:lpstr>
      <vt:lpstr>think-cell Slide</vt:lpstr>
      <vt:lpstr>PowerPoint Presentation</vt:lpstr>
      <vt:lpstr>PowerPoint Presentation</vt:lpstr>
      <vt:lpstr>PowerPoint Presentation</vt:lpstr>
      <vt:lpstr>PowerPoint Presentation</vt:lpstr>
      <vt:lpstr>PowerPoint Presentation</vt:lpstr>
      <vt:lpstr>CONTACT TRACING  </vt:lpstr>
      <vt:lpstr>PowerPoint Presentation</vt:lpstr>
      <vt:lpstr>PowerPoint Presentation</vt:lpstr>
      <vt:lpstr>PowerPoint Presentation</vt:lpstr>
      <vt:lpstr>Imperial College Modelling of effectiveness of interventions</vt:lpstr>
      <vt:lpstr>PowerPoint Presentation</vt:lpstr>
      <vt:lpstr>PowerPoint Presentation</vt:lpstr>
      <vt:lpstr>PowerPoint Presentation</vt:lpstr>
      <vt:lpstr>PowerPoint Presentation</vt:lpstr>
      <vt:lpstr>Mortuary Capacity </vt:lpstr>
      <vt:lpstr>Field hospitals will incorporate five essential functions</vt:lpstr>
      <vt:lpstr>PowerPoint Presentation</vt:lpstr>
      <vt:lpstr>PowerPoint Presentation</vt:lpstr>
      <vt:lpstr>PowerPoint Presentation</vt:lpstr>
      <vt:lpstr>Rapid test Kits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we have expected based on global Covid experience?</vt:lpstr>
      <vt:lpstr>But we are seeing a different trajectory…</vt:lpstr>
      <vt:lpstr>MASKS</vt:lpstr>
      <vt:lpstr>MASKS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course regimen implementation</dc:title>
  <dc:creator>Deanne Goldberg</dc:creator>
  <cp:lastModifiedBy>Yuvarasen Gounden</cp:lastModifiedBy>
  <cp:revision>1092</cp:revision>
  <dcterms:created xsi:type="dcterms:W3CDTF">2016-06-24T09:33:35Z</dcterms:created>
  <dcterms:modified xsi:type="dcterms:W3CDTF">2020-04-11T15:37:15Z</dcterms:modified>
</cp:coreProperties>
</file>