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96" r:id="rId2"/>
    <p:sldId id="309" r:id="rId3"/>
    <p:sldId id="269" r:id="rId4"/>
    <p:sldId id="264" r:id="rId5"/>
    <p:sldId id="304" r:id="rId6"/>
    <p:sldId id="310" r:id="rId7"/>
    <p:sldId id="31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6"/>
    <a:srgbClr val="76B043"/>
    <a:srgbClr val="C7FB30"/>
    <a:srgbClr val="006F45"/>
    <a:srgbClr val="00A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BF87B-86FB-47FD-B6B8-73420E2BF713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9946A-C089-429D-94ED-7B16AAB29A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946A-C089-429D-94ED-7B16AAB29AD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0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4BC5-D625-48D6-A955-4EDDF6B2F521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DC3-C41A-48C2-9D4B-AE1E79D7C075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BDFC-A472-44F5-B405-1F0FEAF7CD71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F291-79F6-4636-8647-EBB14F38DDC3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2B04-4094-4EDB-84A3-AD86E084235A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65D2-30BE-47A7-86E1-9E7CE639B75D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6358-4D05-4B19-BB47-60F1F41E5C8F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1EFF-0808-4FC3-8EDA-97D08EBDBBED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D682-BBA3-4A94-AEB5-D68B8ACDEF81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7D9-3C1A-42D3-8C8C-57FF6D849239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E21A-0692-4D96-8C1D-8B467DE3F9A7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E47D-A8D8-460F-9DC0-0B48A9E3CFD4}" type="datetime1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FD607-D2C7-41D7-BCF8-83CDC46CF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ute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HLS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828" y="142852"/>
            <a:ext cx="2783536" cy="10332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14282" y="6570684"/>
            <a:ext cx="8715436" cy="1588"/>
          </a:xfrm>
          <a:prstGeom prst="line">
            <a:avLst/>
          </a:prstGeom>
          <a:ln w="28575">
            <a:solidFill>
              <a:srgbClr val="A6C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pp 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142852"/>
            <a:ext cx="5648988" cy="103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43918" cy="1470025"/>
          </a:xfrm>
        </p:spPr>
        <p:txBody>
          <a:bodyPr/>
          <a:lstStyle/>
          <a:p>
            <a:r>
              <a:rPr lang="en-ZA" b="1" dirty="0"/>
              <a:t>Phase One Inoculation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208912" cy="1752600"/>
          </a:xfrm>
        </p:spPr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Prof Koleka Mlisana</a:t>
            </a:r>
          </a:p>
          <a:p>
            <a:r>
              <a:rPr lang="en-ZA" b="1" dirty="0">
                <a:solidFill>
                  <a:srgbClr val="FF0000"/>
                </a:solidFill>
              </a:rPr>
              <a:t>AARQA Executive: NHLS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3557" y="5181600"/>
            <a:ext cx="8352928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ZA" sz="2800" b="1" dirty="0"/>
              <a:t>Department of Health Public Webinar</a:t>
            </a:r>
          </a:p>
          <a:p>
            <a:pPr lvl="0" algn="ctr">
              <a:spcBef>
                <a:spcPct val="20000"/>
              </a:spcBef>
            </a:pPr>
            <a:r>
              <a:rPr lang="en-ZA" sz="2800" b="1" dirty="0"/>
              <a:t>27 January 2021</a:t>
            </a:r>
          </a:p>
        </p:txBody>
      </p:sp>
    </p:spTree>
    <p:extLst>
      <p:ext uri="{BB962C8B-B14F-4D97-AF65-F5344CB8AC3E}">
        <p14:creationId xmlns:p14="http://schemas.microsoft.com/office/powerpoint/2010/main" val="186516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E9C32C-7D2A-AF44-8A8E-3D9F1215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55341"/>
            <a:ext cx="648072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Vaccine Myths and Misinformation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F61C4-0E69-C346-AD2D-1F0988FC2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1" y="1514364"/>
            <a:ext cx="8712968" cy="4938972"/>
          </a:xfrm>
        </p:spPr>
        <p:txBody>
          <a:bodyPr>
            <a:normAutofit/>
          </a:bodyPr>
          <a:lstStyle/>
          <a:p>
            <a:r>
              <a:rPr lang="en-US" sz="3000" dirty="0"/>
              <a:t>A myth = a widely held but false belief or idea </a:t>
            </a:r>
          </a:p>
          <a:p>
            <a:pPr lvl="1"/>
            <a:r>
              <a:rPr lang="en-US" sz="2600" dirty="0" err="1"/>
              <a:t>Intsomi</a:t>
            </a:r>
            <a:r>
              <a:rPr lang="en-US" sz="2600" dirty="0"/>
              <a:t> in Xhosa</a:t>
            </a:r>
          </a:p>
          <a:p>
            <a:pPr lvl="1"/>
            <a:r>
              <a:rPr lang="en-US" sz="2600" dirty="0" err="1"/>
              <a:t>Inganekwane</a:t>
            </a:r>
            <a:r>
              <a:rPr lang="en-US" sz="2600" dirty="0"/>
              <a:t> in Zulu</a:t>
            </a:r>
          </a:p>
          <a:p>
            <a:pPr lvl="1"/>
            <a:endParaRPr lang="en-US" sz="2600" dirty="0"/>
          </a:p>
          <a:p>
            <a:r>
              <a:rPr lang="en-US" sz="3000" dirty="0"/>
              <a:t>Misinformation = ‘</a:t>
            </a:r>
            <a:r>
              <a:rPr lang="en-GB" sz="3000" dirty="0"/>
              <a:t>false or inaccurate information</a:t>
            </a:r>
          </a:p>
          <a:p>
            <a:pPr lvl="1"/>
            <a:r>
              <a:rPr lang="en-GB" sz="2600" dirty="0"/>
              <a:t>Disinformation =</a:t>
            </a:r>
            <a:r>
              <a:rPr lang="en-GB" dirty="0"/>
              <a:t> ‘false or misleading information that is spread </a:t>
            </a:r>
            <a:r>
              <a:rPr lang="en-GB" dirty="0">
                <a:solidFill>
                  <a:srgbClr val="FF0000"/>
                </a:solidFill>
              </a:rPr>
              <a:t>deliberately</a:t>
            </a:r>
            <a:r>
              <a:rPr lang="en-GB" dirty="0"/>
              <a:t> to deceive</a:t>
            </a:r>
            <a:r>
              <a:rPr lang="en-GB" sz="2600" dirty="0"/>
              <a:t> </a:t>
            </a:r>
            <a:endParaRPr lang="en-US" sz="26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4934-B0A7-8C41-9867-7E4260F5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NHLS_logo_RGB.jpg">
            <a:extLst>
              <a:ext uri="{FF2B5EF4-FFF2-40B4-BE49-F238E27FC236}">
                <a16:creationId xmlns:a16="http://schemas.microsoft.com/office/drawing/2014/main" id="{0C5CB6EE-3E14-8247-A79C-E68037CE03D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916" y="176066"/>
            <a:ext cx="2428860" cy="9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4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52D68-AFEC-E74C-B6F7-C72EFD82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522" y="82779"/>
            <a:ext cx="6336704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5G and Viruses</a:t>
            </a:r>
          </a:p>
        </p:txBody>
      </p:sp>
      <p:pic>
        <p:nvPicPr>
          <p:cNvPr id="5" name="Picture 4" descr="NHLS_logo_RGB.jpg">
            <a:extLst>
              <a:ext uri="{FF2B5EF4-FFF2-40B4-BE49-F238E27FC236}">
                <a16:creationId xmlns:a16="http://schemas.microsoft.com/office/drawing/2014/main" id="{4A75F99B-9450-F54E-96C9-22BFB5CBF8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662" y="133918"/>
            <a:ext cx="2428860" cy="90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4" y="1700808"/>
            <a:ext cx="9097466" cy="454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0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03" y="5119872"/>
            <a:ext cx="9022342" cy="3783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8930" rIns="0" bIns="0" rtlCol="0" anchor="ctr">
            <a:spAutoFit/>
          </a:bodyPr>
          <a:lstStyle/>
          <a:p>
            <a:pPr marL="8929">
              <a:spcBef>
                <a:spcPts val="70"/>
              </a:spcBef>
              <a:tabLst>
                <a:tab pos="3264131" algn="l"/>
              </a:tabLst>
            </a:pPr>
            <a:r>
              <a:rPr lang="en-ZA" sz="2400" b="1" dirty="0"/>
              <a:t>30.58 mil cases of COVID-19 in USA vs 3.48 mil in Africa (1.42 mil in SA)</a:t>
            </a:r>
            <a:endParaRPr sz="2400" b="1" dirty="0"/>
          </a:p>
        </p:txBody>
      </p:sp>
      <p:pic>
        <p:nvPicPr>
          <p:cNvPr id="4" name="Picture 3" descr="NHLS_logo_RGB.jpg">
            <a:extLst>
              <a:ext uri="{FF2B5EF4-FFF2-40B4-BE49-F238E27FC236}">
                <a16:creationId xmlns:a16="http://schemas.microsoft.com/office/drawing/2014/main" id="{E13488C4-F034-F14F-9A3E-097A75804F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54" y="203839"/>
            <a:ext cx="2428860" cy="90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407" y="203839"/>
            <a:ext cx="6804248" cy="4761346"/>
          </a:xfrm>
          <a:prstGeom prst="rect">
            <a:avLst/>
          </a:prstGeom>
        </p:spPr>
      </p:pic>
      <p:sp>
        <p:nvSpPr>
          <p:cNvPr id="7" name="object 3"/>
          <p:cNvSpPr txBox="1">
            <a:spLocks/>
          </p:cNvSpPr>
          <p:nvPr/>
        </p:nvSpPr>
        <p:spPr>
          <a:xfrm>
            <a:off x="26775" y="5757440"/>
            <a:ext cx="9022342" cy="3783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893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29">
              <a:spcBef>
                <a:spcPts val="70"/>
              </a:spcBef>
              <a:tabLst>
                <a:tab pos="3264131" algn="l"/>
              </a:tabLst>
            </a:pPr>
            <a:r>
              <a:rPr lang="en-GB" sz="2400" b="1" dirty="0"/>
              <a:t>425 216 deaths in USA compared to 85 955 in Africa (41 797 in SA)</a:t>
            </a:r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51003" y="6395008"/>
            <a:ext cx="9022342" cy="3783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893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29">
              <a:spcBef>
                <a:spcPts val="70"/>
              </a:spcBef>
              <a:tabLst>
                <a:tab pos="3264131" algn="l"/>
              </a:tabLst>
            </a:pPr>
            <a:r>
              <a:rPr lang="en-GB" sz="2400" b="1" dirty="0"/>
              <a:t>Far more deaths in the West than in Africa</a:t>
            </a:r>
          </a:p>
        </p:txBody>
      </p:sp>
    </p:spTree>
    <p:extLst>
      <p:ext uri="{BB962C8B-B14F-4D97-AF65-F5344CB8AC3E}">
        <p14:creationId xmlns:p14="http://schemas.microsoft.com/office/powerpoint/2010/main" val="367899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2492" y="6381690"/>
            <a:ext cx="7832785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333333"/>
                </a:solidFill>
              </a:rPr>
              <a:t>6.56 million (Jan 26, 2021) people worldwide have been fully vaccinated</a:t>
            </a:r>
            <a:endParaRPr lang="en-ZA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92" y="116632"/>
            <a:ext cx="7595932" cy="617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6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7784" y="340973"/>
            <a:ext cx="6336704" cy="624570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>
              <a:spcBef>
                <a:spcPts val="70"/>
              </a:spcBef>
              <a:tabLst>
                <a:tab pos="3264131" algn="l"/>
              </a:tabLst>
            </a:pPr>
            <a:r>
              <a:rPr lang="en-ZA" sz="4000" b="1"/>
              <a:t>Vaccination </a:t>
            </a:r>
            <a:r>
              <a:rPr lang="en-ZA" sz="4000" b="1" dirty="0"/>
              <a:t>saves lives</a:t>
            </a:r>
            <a:endParaRPr sz="4000" b="1" dirty="0"/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179512" y="1340768"/>
            <a:ext cx="8784976" cy="5878893"/>
          </a:xfrm>
          <a:prstGeom prst="rect">
            <a:avLst/>
          </a:prstGeom>
        </p:spPr>
        <p:txBody>
          <a:bodyPr vert="horz" wrap="square" lIns="0" tIns="23217" rIns="0" bIns="0" rtlCol="0">
            <a:spAutoFit/>
          </a:bodyPr>
          <a:lstStyle/>
          <a:p>
            <a:pPr marL="391553" marR="1600143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r>
              <a:rPr lang="en-ZA" sz="2800" dirty="0"/>
              <a:t>Vaccine vial contains more than 1 dose  </a:t>
            </a:r>
          </a:p>
          <a:p>
            <a:pPr marL="391553" marR="1600143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endParaRPr lang="en-ZA" sz="2800" dirty="0"/>
          </a:p>
          <a:p>
            <a:pPr marL="391553" marR="1600143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r>
              <a:rPr lang="en-ZA" sz="2800" dirty="0"/>
              <a:t>There is no microchip or tracking device of any kind in any of the vaccines</a:t>
            </a:r>
          </a:p>
          <a:p>
            <a:pPr marL="391553" marR="1600143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endParaRPr lang="en-ZA" sz="2800" dirty="0"/>
          </a:p>
          <a:p>
            <a:pPr marL="791603" marR="1600143" lvl="1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r>
              <a:rPr lang="en-ZA" sz="2400" dirty="0"/>
              <a:t>All Vaccine ingredients are declared to the regulating body!!!</a:t>
            </a:r>
          </a:p>
          <a:p>
            <a:pPr marL="391553" marR="1600143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endParaRPr lang="en-ZA" sz="2800" dirty="0"/>
          </a:p>
          <a:p>
            <a:pPr marL="391553" marR="1600143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r>
              <a:rPr lang="en-ZA" sz="2800" dirty="0"/>
              <a:t>Vaccines will NOT alter the DNA – </a:t>
            </a:r>
          </a:p>
          <a:p>
            <a:pPr marL="791603" marR="1600143" lvl="1" indent="-312528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endParaRPr lang="en-ZA" sz="2400" dirty="0"/>
          </a:p>
          <a:p>
            <a:pPr marL="791603" marR="1600143" lvl="1" indent="-312528" algn="just">
              <a:lnSpc>
                <a:spcPts val="2672"/>
              </a:lnSpc>
              <a:spcBef>
                <a:spcPts val="183"/>
              </a:spcBef>
              <a:buSzPct val="145312"/>
              <a:tabLst>
                <a:tab pos="391999" algn="l"/>
              </a:tabLst>
            </a:pPr>
            <a:r>
              <a:rPr lang="en-ZA" sz="2400" dirty="0"/>
              <a:t>mRNA vaccines are a set of </a:t>
            </a:r>
            <a:r>
              <a:rPr lang="en-US" sz="2400" dirty="0"/>
              <a:t>instructions that inform cells in the body to make proteins that will stimulate an immune response for the prevent or fight disease.</a:t>
            </a:r>
            <a:endParaRPr lang="en-ZA" sz="2400" dirty="0"/>
          </a:p>
          <a:p>
            <a:pPr marL="479075" marR="1600143" lvl="1" indent="0">
              <a:lnSpc>
                <a:spcPts val="2672"/>
              </a:lnSpc>
              <a:spcBef>
                <a:spcPts val="183"/>
              </a:spcBef>
              <a:buSzPct val="145312"/>
              <a:buNone/>
              <a:tabLst>
                <a:tab pos="391999" algn="l"/>
              </a:tabLst>
            </a:pPr>
            <a:endParaRPr sz="2400" dirty="0"/>
          </a:p>
          <a:p>
            <a:pPr marL="34378">
              <a:spcBef>
                <a:spcPts val="28"/>
              </a:spcBef>
              <a:buFont typeface="Helvetica Neue"/>
              <a:buChar char="•"/>
            </a:pPr>
            <a:endParaRPr sz="2800" dirty="0"/>
          </a:p>
        </p:txBody>
      </p:sp>
      <p:pic>
        <p:nvPicPr>
          <p:cNvPr id="4" name="Picture 3" descr="NHLS_logo_RGB.jpg">
            <a:extLst>
              <a:ext uri="{FF2B5EF4-FFF2-40B4-BE49-F238E27FC236}">
                <a16:creationId xmlns:a16="http://schemas.microsoft.com/office/drawing/2014/main" id="{8193D3C9-58B9-9148-B4AC-5DBC761738C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49" y="88686"/>
            <a:ext cx="2428860" cy="9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0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CF74-9C89-7C48-AFBC-D22E170E7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9" y="1666254"/>
            <a:ext cx="8983447" cy="273630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We are a nation that vaccinates its children…..every mother knows that!!!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Estimated national childhood immunization coverage &gt; 80% (2019)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7BAF9-AE78-1B47-8275-40D17114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NHLS_logo_RGB.jpg">
            <a:extLst>
              <a:ext uri="{FF2B5EF4-FFF2-40B4-BE49-F238E27FC236}">
                <a16:creationId xmlns:a16="http://schemas.microsoft.com/office/drawing/2014/main" id="{524FA0A0-CA76-7D47-9323-B57046D7248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49" y="88686"/>
            <a:ext cx="2428860" cy="9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1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14282" y="6570684"/>
            <a:ext cx="8715436" cy="1588"/>
          </a:xfrm>
          <a:prstGeom prst="line">
            <a:avLst/>
          </a:prstGeom>
          <a:ln w="28575">
            <a:solidFill>
              <a:srgbClr val="A6C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65820" y="5251450"/>
            <a:ext cx="7772400" cy="1470025"/>
          </a:xfrm>
        </p:spPr>
        <p:txBody>
          <a:bodyPr/>
          <a:lstStyle/>
          <a:p>
            <a:r>
              <a:rPr lang="en-ZA" dirty="0"/>
              <a:t>Thank you !!!!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D607-D2C7-41D7-BCF8-83CDC46CF7F3}" type="slidenum">
              <a:rPr lang="en-US" sz="105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NHLS_logo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6" y="142852"/>
            <a:ext cx="2428860" cy="9015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4282" y="1793456"/>
            <a:ext cx="8715436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3200" dirty="0"/>
              <a:t>Remember, Vaccines do not save lives, vaccinations do!!!!</a:t>
            </a:r>
          </a:p>
        </p:txBody>
      </p:sp>
      <p:sp>
        <p:nvSpPr>
          <p:cNvPr id="6" name="Rectangle 5"/>
          <p:cNvSpPr/>
          <p:nvPr/>
        </p:nvSpPr>
        <p:spPr>
          <a:xfrm>
            <a:off x="248697" y="3736348"/>
            <a:ext cx="85701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Train yourself to check whatever information you come across!!!!… don’t accept things at face value!! FACT CHECK!!!</a:t>
            </a:r>
          </a:p>
          <a:p>
            <a:pPr algn="ctr"/>
            <a:r>
              <a:rPr lang="en-US" sz="2400" dirty="0">
                <a:hlinkClick r:id="rId4"/>
              </a:rPr>
              <a:t>www.reuters.com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02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5494</TotalTime>
  <Words>263</Words>
  <Application>Microsoft Macintosh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Phase One Inoculation Webinar</vt:lpstr>
      <vt:lpstr>Vaccine Myths and Misinformation</vt:lpstr>
      <vt:lpstr>5G and Viruses</vt:lpstr>
      <vt:lpstr>30.58 mil cases of COVID-19 in USA vs 3.48 mil in Africa (1.42 mil in SA)</vt:lpstr>
      <vt:lpstr>PowerPoint Presentation</vt:lpstr>
      <vt:lpstr>Vaccination saves lives</vt:lpstr>
      <vt:lpstr>We are a nation that vaccinates its children…..every mother knows that!!!  Estimated national childhood immunization coverage &gt; 80% (2019)</vt:lpstr>
      <vt:lpstr>Thank you 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Boksburg Library (Boksburg)</dc:creator>
  <cp:lastModifiedBy>Koleka Mlisana</cp:lastModifiedBy>
  <cp:revision>117</cp:revision>
  <dcterms:created xsi:type="dcterms:W3CDTF">2013-10-15T07:09:10Z</dcterms:created>
  <dcterms:modified xsi:type="dcterms:W3CDTF">2021-01-27T20:33:40Z</dcterms:modified>
</cp:coreProperties>
</file>